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63" r:id="rId5"/>
    <p:sldId id="265" r:id="rId6"/>
    <p:sldId id="258" r:id="rId7"/>
    <p:sldId id="264" r:id="rId8"/>
    <p:sldId id="260" r:id="rId9"/>
    <p:sldId id="266" r:id="rId1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F9DB7F-7DDB-44C5-94E6-5145419276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B49C793-C97B-428A-829B-536636F992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7ED763F-003C-46C2-A00B-5522FD332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2A0B-A6BA-474E-95DD-8EF1B838E853}" type="datetimeFigureOut">
              <a:rPr lang="pl-PL" smtClean="0"/>
              <a:t>03.11.2021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6499545-70CD-402C-923F-8FEEFCCB7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1EB63F5-9070-484B-94E4-EEECD378D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AD762-BAB4-4E0C-AEC8-63FB8D9821B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2869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C85C236-A2A0-47D0-9188-EE72E05C9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456C0D86-0C50-4EC7-85E7-58F27A057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AC62B9F-355D-4017-8011-8A5544506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2A0B-A6BA-474E-95DD-8EF1B838E853}" type="datetimeFigureOut">
              <a:rPr lang="pl-PL" smtClean="0"/>
              <a:t>03.11.2021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6A9BFA1-67FC-4880-8F9B-4F080AF1F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04D0329-5523-4360-876A-E9EEFCB0D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AD762-BAB4-4E0C-AEC8-63FB8D9821B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758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EC8930CC-7457-4649-9309-621E48219F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20E7867C-8733-4365-94E6-4416C973A6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1B0A140-FCE9-4779-9D24-E03146EA4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2A0B-A6BA-474E-95DD-8EF1B838E853}" type="datetimeFigureOut">
              <a:rPr lang="pl-PL" smtClean="0"/>
              <a:t>03.11.2021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29E0D24-F67F-4914-B408-223C42EBD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35B2274-5265-460B-AD6D-9DBDFFFFC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AD762-BAB4-4E0C-AEC8-63FB8D9821B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482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4FF9D92-6773-4D76-B0D1-580B9172C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A654954-EB1B-44F0-88C9-315CCBE12A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A6FB63B-7D2B-4A7F-8757-CC7343D35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2A0B-A6BA-474E-95DD-8EF1B838E853}" type="datetimeFigureOut">
              <a:rPr lang="pl-PL" smtClean="0"/>
              <a:t>03.11.2021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1C45A30-4EB8-497F-868B-B797FF5A7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CD7266C-C68D-4CE8-8D10-D0E340495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AD762-BAB4-4E0C-AEC8-63FB8D9821B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1367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3486217-855C-4A4C-B9AE-D1B2B30A3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85557FB-CE53-43A4-A1A2-2EF1C9E31C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8F6A67F-35EB-4C85-B236-D79524B09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2A0B-A6BA-474E-95DD-8EF1B838E853}" type="datetimeFigureOut">
              <a:rPr lang="pl-PL" smtClean="0"/>
              <a:t>03.11.2021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888BA60-80CC-40B9-AC44-7CDB5F0A8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DD442BF-2475-4DAD-BB6F-56522A4B4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AD762-BAB4-4E0C-AEC8-63FB8D9821B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13285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F600817-A451-4832-BD3D-FB2A0CE06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2224873-3D42-4C3C-80DA-AE0A5F81FC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72BD37B-071F-49B9-9536-7537B4AE1F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B6245A4-B45D-432A-8130-E9CFAF6BA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2A0B-A6BA-474E-95DD-8EF1B838E853}" type="datetimeFigureOut">
              <a:rPr lang="pl-PL" smtClean="0"/>
              <a:t>03.11.2021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5876EC3-B667-42A2-BDF0-FA3FE714C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FEE93C3-D3FC-4A37-B7F0-150F7784D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AD762-BAB4-4E0C-AEC8-63FB8D9821B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565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156F725-3DEE-4346-9AA6-5EEAB5130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F51C8AF-483B-4F2F-92B5-0504916CA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F421CBC-141B-430D-83F4-BDCA5A661C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FCAA59BB-7554-496E-AEEC-22B3963C1D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8B55E2C3-1633-4E98-820B-1872D61D5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8BA0EEF2-8E13-451E-8667-4F7ABE3E1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2A0B-A6BA-474E-95DD-8EF1B838E853}" type="datetimeFigureOut">
              <a:rPr lang="pl-PL" smtClean="0"/>
              <a:t>03.11.2021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ED24D268-FC8F-4293-B01E-5F529AEC2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D3DF6CCD-F095-43F6-9CAC-BEB8FE420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AD762-BAB4-4E0C-AEC8-63FB8D9821B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09002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121DA94-F13B-47CB-B31B-D260EE80C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3978BED4-7CE4-462A-8DD3-AB4B5F3C7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2A0B-A6BA-474E-95DD-8EF1B838E853}" type="datetimeFigureOut">
              <a:rPr lang="pl-PL" smtClean="0"/>
              <a:t>03.11.2021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7C1B52A5-40A0-4138-90CC-8F9F5E5FC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BC9D31B-38A4-41B2-949B-BAD12A2EF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AD762-BAB4-4E0C-AEC8-63FB8D9821B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22567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217D8A9E-713D-4F98-9A43-FB0069C27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2A0B-A6BA-474E-95DD-8EF1B838E853}" type="datetimeFigureOut">
              <a:rPr lang="pl-PL" smtClean="0"/>
              <a:t>03.11.2021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C51086FD-E95B-47CD-936D-7A2B484F9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88CAB24-71A9-4A2F-8854-19E651FA7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AD762-BAB4-4E0C-AEC8-63FB8D9821B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01440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159BEC-7718-44BB-BBE2-72C6812C3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DE6CD27-DDF5-45CF-8769-AFD5C0DBA0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1EBF460-9F21-46E3-9273-AFDFB8CFA0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649ACC4-CB2D-4AAE-AC14-EE22E497A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2A0B-A6BA-474E-95DD-8EF1B838E853}" type="datetimeFigureOut">
              <a:rPr lang="pl-PL" smtClean="0"/>
              <a:t>03.11.2021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682D727-7C3E-43F6-BA7D-793E1204D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E26EEFA-F53C-49A1-AE23-3422D6096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AD762-BAB4-4E0C-AEC8-63FB8D9821B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1718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6E3766-FC56-48EA-862F-7E0DBC67F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826E7131-820D-43EB-A419-A92858773C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E0BF336-7444-43A5-A143-6A84C09C79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943E360-46CE-42FD-9FA2-CA25D91D6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2A0B-A6BA-474E-95DD-8EF1B838E853}" type="datetimeFigureOut">
              <a:rPr lang="pl-PL" smtClean="0"/>
              <a:t>03.11.2021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F41D076-0115-40CF-B0C3-CC0057773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F4A3FF4-FAD3-40B1-BEFE-BEDBA86F6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AD762-BAB4-4E0C-AEC8-63FB8D9821B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8118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77F7C7F3-7B94-4FA8-A5DD-1A56430D5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4274763-6C80-4F8E-A22C-97B663D38F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2904526-A3A0-4A73-8D55-8C83E35AFE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C2A0B-A6BA-474E-95DD-8EF1B838E853}" type="datetimeFigureOut">
              <a:rPr lang="pl-PL" smtClean="0"/>
              <a:t>03.11.2021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11BE9AB-09E6-462D-A9CC-624F91D80E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D726CB9-012A-44A4-BF82-C527EF4DAE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FAD762-BAB4-4E0C-AEC8-63FB8D9821B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97840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fi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CEAAD09-5F17-4F25-B126-D615F049FF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84243"/>
            <a:ext cx="9144000" cy="3138557"/>
          </a:xfrm>
        </p:spPr>
        <p:txBody>
          <a:bodyPr>
            <a:normAutofit/>
          </a:bodyPr>
          <a:lstStyle/>
          <a:p>
            <a:r>
              <a:rPr lang="pl-PL" dirty="0"/>
              <a:t>Wykorzystanie komórek macierzystych w leczeniu białaczki.</a:t>
            </a:r>
          </a:p>
        </p:txBody>
      </p:sp>
    </p:spTree>
    <p:extLst>
      <p:ext uri="{BB962C8B-B14F-4D97-AF65-F5344CB8AC3E}">
        <p14:creationId xmlns:p14="http://schemas.microsoft.com/office/powerpoint/2010/main" val="2373114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8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F596F64-AFF4-46D0-A052-FFD886E80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FDA425B-721A-4377-9EF1-755A8A8DE2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l-PL" dirty="0"/>
              <a:t>Medycyna regeneracyjna to obecnie intensywnie rozwijająca się gałąź medycyny. Oparta jest na wykorzystaniu komórek macierzystych, niezróżnicowanych, z potencjałem do proliferacji i </a:t>
            </a:r>
            <a:r>
              <a:rPr lang="pl-PL" dirty="0" err="1"/>
              <a:t>samoodnawiania</a:t>
            </a:r>
            <a:r>
              <a:rPr lang="pl-PL" dirty="0"/>
              <a:t>, w celu wytworzenia, naprawy i odbudowy tkanek uszkodzonych przez różne choroby, w tym nowotwory hematologiczne.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00969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C11832-BBDB-4544-AD02-976B3B62E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9107"/>
            <a:ext cx="10515600" cy="1325563"/>
          </a:xfrm>
        </p:spPr>
        <p:txBody>
          <a:bodyPr/>
          <a:lstStyle/>
          <a:p>
            <a:pPr algn="ctr"/>
            <a:r>
              <a:rPr lang="pl-PL" dirty="0"/>
              <a:t>Komórki macierzyste- podział ze względu na pochodzenie </a:t>
            </a:r>
          </a:p>
        </p:txBody>
      </p:sp>
      <p:pic>
        <p:nvPicPr>
          <p:cNvPr id="4" name="Symbol zastępczy zawartości 3" descr="Indukowane pluripotencjalne komórki macierzyste - PDF Darmowe pobieranie">
            <a:extLst>
              <a:ext uri="{FF2B5EF4-FFF2-40B4-BE49-F238E27FC236}">
                <a16:creationId xmlns:a16="http://schemas.microsoft.com/office/drawing/2014/main" id="{ADE3AACD-3932-45A9-99EF-1120DAC55C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7963" y="1584670"/>
            <a:ext cx="6636073" cy="4977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168986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8594831-9ED3-45B3-B385-ADA6B1462C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l-PL" dirty="0"/>
              <a:t>Białaczka obejmuje grupę zaburzeń hematologicznych, które zwykle rozpoczynają się w szpiku kostnym i skutkują dużą liczbą nieprawidłowych krwinek w obrazie morfologicznym krwi. Jest ona wynikiem zaburzenia prawidłowego rozwoju układu krwiotwórczego przez mutację genetyczną, która wytwarza populację komórek znaną jako białaczkowe komórki macierzyste.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14180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AC23094-40C5-4567-A02B-C004415F32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857251"/>
            <a:ext cx="5157787" cy="823912"/>
          </a:xfrm>
        </p:spPr>
        <p:txBody>
          <a:bodyPr/>
          <a:lstStyle/>
          <a:p>
            <a:r>
              <a:rPr lang="pl-PL" dirty="0"/>
              <a:t>Podział białaczek 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BE3D7D2-34D6-464D-9C92-D55EBA6549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65190" y="2001493"/>
            <a:ext cx="5157787" cy="3684588"/>
          </a:xfrm>
        </p:spPr>
        <p:txBody>
          <a:bodyPr>
            <a:normAutofit/>
          </a:bodyPr>
          <a:lstStyle/>
          <a:p>
            <a:r>
              <a:rPr lang="pl-PL" dirty="0"/>
              <a:t>ostra białaczka szpikową (AML)</a:t>
            </a:r>
          </a:p>
          <a:p>
            <a:r>
              <a:rPr lang="pl-PL" dirty="0"/>
              <a:t> przewleka białaczka szpikowa (CML) </a:t>
            </a:r>
          </a:p>
          <a:p>
            <a:r>
              <a:rPr lang="pl-PL" dirty="0"/>
              <a:t>ostra białaczka </a:t>
            </a:r>
            <a:r>
              <a:rPr lang="pl-PL" dirty="0" err="1"/>
              <a:t>limfoblastyczna</a:t>
            </a:r>
            <a:r>
              <a:rPr lang="pl-PL" dirty="0"/>
              <a:t> (ALL) </a:t>
            </a:r>
          </a:p>
          <a:p>
            <a:r>
              <a:rPr lang="pl-PL" dirty="0"/>
              <a:t>przewlekła białaczka limfocytowa (CLL)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1F34051A-EF09-46C9-B90B-744ADE690E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857251"/>
            <a:ext cx="5183188" cy="823912"/>
          </a:xfrm>
        </p:spPr>
        <p:txBody>
          <a:bodyPr/>
          <a:lstStyle/>
          <a:p>
            <a:r>
              <a:rPr lang="pl-PL" dirty="0"/>
              <a:t>Diagnostyka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7F3DDF20-CF99-4AD4-AB65-D4B296550C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9024" y="2001493"/>
            <a:ext cx="5183188" cy="36845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/>
              <a:t>Prosta morfologia nie jest wystarczająca do określenia białaczki, potrzebne są do tego specjalne barwienia histochemiczne, biopsja szpiku kostnego do oceny morfologii i markerów powierzchni komórek, a nawet analiza cytogenetyczna i molekularna. </a:t>
            </a:r>
          </a:p>
        </p:txBody>
      </p:sp>
    </p:spTree>
    <p:extLst>
      <p:ext uri="{BB962C8B-B14F-4D97-AF65-F5344CB8AC3E}">
        <p14:creationId xmlns:p14="http://schemas.microsoft.com/office/powerpoint/2010/main" val="2967890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9C22EA8-D4A8-4578-8ED5-E1EF9F28C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Białaczki- cechy komórek nowotworowych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CD7CF8B8-4212-4396-8552-BD741DE21A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791" y="1420586"/>
            <a:ext cx="8491214" cy="50722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62845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B54F3D4-CED1-4D5C-8B15-FE07A0890C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pl-PL" dirty="0"/>
              <a:t>Terapie oparte na wykorzystaniu komórek macierzystych stały się głównym celem badawczym, po pierwszym skutecznym przeszczepie szpiku kostnego w 1968 roku.  </a:t>
            </a:r>
          </a:p>
          <a:p>
            <a:pPr marL="0" indent="0" algn="ctr">
              <a:buNone/>
            </a:pPr>
            <a:r>
              <a:rPr lang="pl-PL" dirty="0"/>
              <a:t>Każdego roku przeprowadza się ponad blisko 40 000 transplantacji komórek krwiotwórczych, inaczej hematopoetycznych (HSCT), w celu leczenia różnych zaburzeń. </a:t>
            </a:r>
          </a:p>
          <a:p>
            <a:pPr marL="0" indent="0" algn="ctr">
              <a:buNone/>
            </a:pPr>
            <a:r>
              <a:rPr lang="pl-PL" dirty="0"/>
              <a:t>Transplantacja krwiotwórczych komórek macierzystych w leczeniu białaczki, służy jako alternatywna metoda leczenia i wiąże się z dużym ryzykiem nawrotu choroby. Zarówno przeszczep autologiczny (auto-HSCT), jak i allogeniczny (</a:t>
            </a:r>
            <a:r>
              <a:rPr lang="pl-PL" dirty="0" err="1"/>
              <a:t>allo</a:t>
            </a:r>
            <a:r>
              <a:rPr lang="pl-PL" dirty="0"/>
              <a:t>-HSCT) pozostają nadal głównymi alternatywnymi komórkowymi metodami terapeutycznymi w leczeniu białaczki. </a:t>
            </a:r>
          </a:p>
        </p:txBody>
      </p:sp>
    </p:spTree>
    <p:extLst>
      <p:ext uri="{BB962C8B-B14F-4D97-AF65-F5344CB8AC3E}">
        <p14:creationId xmlns:p14="http://schemas.microsoft.com/office/powerpoint/2010/main" val="18260808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t="-22000" b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49799F4-0482-470C-8680-642E71C33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Leczenie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053CD2F-BF7B-4BE1-B985-61B0A514A2E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pl-PL" dirty="0"/>
              <a:t>Chemioterapia</a:t>
            </a:r>
          </a:p>
          <a:p>
            <a:r>
              <a:rPr lang="pl-PL" dirty="0"/>
              <a:t>Radioterapia</a:t>
            </a:r>
          </a:p>
          <a:p>
            <a:r>
              <a:rPr lang="pl-PL" dirty="0"/>
              <a:t>Terapia celowana</a:t>
            </a:r>
          </a:p>
          <a:p>
            <a:r>
              <a:rPr lang="pl-PL" dirty="0"/>
              <a:t>Przeszczepy komórek macierzystych:</a:t>
            </a:r>
          </a:p>
          <a:p>
            <a:pPr lvl="2"/>
            <a:r>
              <a:rPr lang="pl-PL" dirty="0"/>
              <a:t>Szpiku</a:t>
            </a:r>
          </a:p>
          <a:p>
            <a:pPr lvl="2"/>
            <a:r>
              <a:rPr lang="pl-PL" dirty="0"/>
              <a:t>Krwi obwodowej i pępowinowej</a:t>
            </a:r>
          </a:p>
          <a:p>
            <a:pPr lvl="2"/>
            <a:r>
              <a:rPr lang="pl-PL" dirty="0"/>
              <a:t>Allogeniczne</a:t>
            </a:r>
          </a:p>
          <a:p>
            <a:pPr lvl="2"/>
            <a:r>
              <a:rPr lang="pl-PL" dirty="0"/>
              <a:t>Autologiczne </a:t>
            </a:r>
          </a:p>
          <a:p>
            <a:pPr lvl="2"/>
            <a:r>
              <a:rPr lang="pl-PL" dirty="0" err="1"/>
              <a:t>Syngeniczne</a:t>
            </a:r>
            <a:endParaRPr lang="pl-PL" dirty="0"/>
          </a:p>
          <a:p>
            <a:pPr lvl="2"/>
            <a:endParaRPr lang="pl-PL" dirty="0"/>
          </a:p>
          <a:p>
            <a:pPr lvl="2"/>
            <a:endParaRPr lang="pl-PL" dirty="0"/>
          </a:p>
          <a:p>
            <a:pPr lvl="2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59978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5000"/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dtytuł 5">
            <a:extLst>
              <a:ext uri="{FF2B5EF4-FFF2-40B4-BE49-F238E27FC236}">
                <a16:creationId xmlns:a16="http://schemas.microsoft.com/office/drawing/2014/main" id="{8A9C3902-C602-478D-A427-3FD318B855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0" y="5202238"/>
            <a:ext cx="9144000" cy="1655762"/>
          </a:xfrm>
        </p:spPr>
        <p:txBody>
          <a:bodyPr/>
          <a:lstStyle/>
          <a:p>
            <a:pPr algn="r"/>
            <a:r>
              <a:rPr lang="pl-PL" dirty="0"/>
              <a:t>Dziękuję za uwagę </a:t>
            </a:r>
            <a:r>
              <a:rPr lang="pl-PL" dirty="0">
                <a:sym typeface="Wingdings" panose="05000000000000000000" pitchFamily="2" charset="2"/>
              </a:rPr>
              <a:t></a:t>
            </a:r>
          </a:p>
          <a:p>
            <a:pPr algn="r"/>
            <a:endParaRPr lang="pl-PL" dirty="0">
              <a:sym typeface="Wingdings" panose="05000000000000000000" pitchFamily="2" charset="2"/>
            </a:endParaRPr>
          </a:p>
          <a:p>
            <a:pPr algn="r"/>
            <a:r>
              <a:rPr lang="pl-PL" dirty="0">
                <a:sym typeface="Wingdings" panose="05000000000000000000" pitchFamily="2" charset="2"/>
              </a:rPr>
              <a:t>Roksana Malicka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4834953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285</Words>
  <Application>Microsoft Office PowerPoint</Application>
  <PresentationFormat>Panoramiczny</PresentationFormat>
  <Paragraphs>29</Paragraphs>
  <Slides>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Motyw pakietu Office</vt:lpstr>
      <vt:lpstr>Wykorzystanie komórek macierzystych w leczeniu białaczki.</vt:lpstr>
      <vt:lpstr>Prezentacja programu PowerPoint</vt:lpstr>
      <vt:lpstr>Komórki macierzyste- podział ze względu na pochodzenie </vt:lpstr>
      <vt:lpstr>Prezentacja programu PowerPoint</vt:lpstr>
      <vt:lpstr>Prezentacja programu PowerPoint</vt:lpstr>
      <vt:lpstr>Białaczki- cechy komórek nowotworowych</vt:lpstr>
      <vt:lpstr>Prezentacja programu PowerPoint</vt:lpstr>
      <vt:lpstr>Leczenie 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Wykorzystanie komórek macierzystych w leczeniu białaczki.</dc:title>
  <dc:creator>Roksana Malicka</dc:creator>
  <cp:lastModifiedBy>Roksana Malicka</cp:lastModifiedBy>
  <cp:revision>4</cp:revision>
  <dcterms:created xsi:type="dcterms:W3CDTF">2021-10-25T21:15:56Z</dcterms:created>
  <dcterms:modified xsi:type="dcterms:W3CDTF">2021-11-03T21:35:06Z</dcterms:modified>
</cp:coreProperties>
</file>