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9" r:id="rId13"/>
    <p:sldId id="267" r:id="rId14"/>
    <p:sldId id="271" r:id="rId15"/>
    <p:sldId id="272" r:id="rId16"/>
    <p:sldId id="273" r:id="rId17"/>
    <p:sldId id="270" r:id="rId18"/>
    <p:sldId id="274" r:id="rId19"/>
    <p:sldId id="275" r:id="rId20"/>
    <p:sldId id="268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66"/>
    <a:srgbClr val="F7F7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Styl pośredni 4 — Ak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Styl pośredni 4 — Ak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5758FB7-9AC5-4552-8A53-C91805E547FA}" styleName="Styl z motywem 1 — Ak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Styl pośredni 1 — Ak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ójkąt równoramienny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28" name="Symbol zastępczy daty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80C06A2F-FC68-4BE6-A0BD-A77A17AED726}" type="datetimeFigureOut">
              <a:rPr lang="pl-PL" smtClean="0"/>
              <a:t>24.11.2021</a:t>
            </a:fld>
            <a:endParaRPr lang="pl-PL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pl-PL"/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06053CE8-5266-45F7-A9BD-DC6742C90A00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06A2F-FC68-4BE6-A0BD-A77A17AED726}" type="datetimeFigureOut">
              <a:rPr lang="pl-PL" smtClean="0"/>
              <a:t>24.11.2021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53CE8-5266-45F7-A9BD-DC6742C90A00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06A2F-FC68-4BE6-A0BD-A77A17AED726}" type="datetimeFigureOut">
              <a:rPr lang="pl-PL" smtClean="0"/>
              <a:t>24.11.2021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53CE8-5266-45F7-A9BD-DC6742C90A00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80C06A2F-FC68-4BE6-A0BD-A77A17AED726}" type="datetimeFigureOut">
              <a:rPr lang="pl-PL" smtClean="0"/>
              <a:t>24.11.2021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53CE8-5266-45F7-A9BD-DC6742C90A00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ójkąt prostokątny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ójkąt równoramienny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80C06A2F-FC68-4BE6-A0BD-A77A17AED726}" type="datetimeFigureOut">
              <a:rPr lang="pl-PL" smtClean="0"/>
              <a:t>24.11.2021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06053CE8-5266-45F7-A9BD-DC6742C90A00}" type="slidenum">
              <a:rPr lang="pl-PL" smtClean="0"/>
              <a:t>‹#›</a:t>
            </a:fld>
            <a:endParaRPr lang="pl-PL"/>
          </a:p>
        </p:txBody>
      </p:sp>
      <p:cxnSp>
        <p:nvCxnSpPr>
          <p:cNvPr id="11" name="Łącznik prostoliniowy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oliniowy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80C06A2F-FC68-4BE6-A0BD-A77A17AED726}" type="datetimeFigureOut">
              <a:rPr lang="pl-PL" smtClean="0"/>
              <a:t>24.11.2021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06053CE8-5266-45F7-A9BD-DC6742C90A00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80C06A2F-FC68-4BE6-A0BD-A77A17AED726}" type="datetimeFigureOut">
              <a:rPr lang="pl-PL" smtClean="0"/>
              <a:t>24.11.2021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06053CE8-5266-45F7-A9BD-DC6742C90A00}" type="slidenum">
              <a:rPr lang="pl-PL" smtClean="0"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06A2F-FC68-4BE6-A0BD-A77A17AED726}" type="datetimeFigureOut">
              <a:rPr lang="pl-PL" smtClean="0"/>
              <a:t>24.11.2021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53CE8-5266-45F7-A9BD-DC6742C90A00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80C06A2F-FC68-4BE6-A0BD-A77A17AED726}" type="datetimeFigureOut">
              <a:rPr lang="pl-PL" smtClean="0"/>
              <a:t>24.11.2021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06053CE8-5266-45F7-A9BD-DC6742C90A00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80C06A2F-FC68-4BE6-A0BD-A77A17AED726}" type="datetimeFigureOut">
              <a:rPr lang="pl-PL" smtClean="0"/>
              <a:t>24.11.2021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06053CE8-5266-45F7-A9BD-DC6742C90A00}" type="slidenum">
              <a:rPr lang="pl-PL" smtClean="0"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80C06A2F-FC68-4BE6-A0BD-A77A17AED726}" type="datetimeFigureOut">
              <a:rPr lang="pl-PL" smtClean="0"/>
              <a:t>24.11.2021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06053CE8-5266-45F7-A9BD-DC6742C90A00}" type="slidenum">
              <a:rPr lang="pl-PL" smtClean="0"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ójkąt prostokątny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Łącznik prostoliniowy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oliniowy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Symbol zastępczy tytułu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80C06A2F-FC68-4BE6-A0BD-A77A17AED726}" type="datetimeFigureOut">
              <a:rPr lang="pl-PL" smtClean="0"/>
              <a:t>24.11.2021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pl-PL"/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06053CE8-5266-45F7-A9BD-DC6742C90A00}" type="slidenum">
              <a:rPr lang="pl-PL" smtClean="0"/>
              <a:t>‹#›</a:t>
            </a:fld>
            <a:endParaRPr lang="pl-P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Skalska Natalia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sz="3600" b="1" cap="small" dirty="0">
                <a:solidFill>
                  <a:schemeClr val="tx2"/>
                </a:solidFill>
              </a:rPr>
              <a:t>Podatek dochodowy od osób fizycznych w krajach Unii Europejskiej</a:t>
            </a:r>
            <a:endParaRPr lang="pl-PL" sz="3600" b="1" dirty="0">
              <a:solidFill>
                <a:schemeClr val="tx2"/>
              </a:solidFill>
            </a:endParaRPr>
          </a:p>
          <a:p>
            <a:endParaRPr lang="pl-PL" dirty="0"/>
          </a:p>
        </p:txBody>
      </p:sp>
      <p:pic>
        <p:nvPicPr>
          <p:cNvPr id="4" name="Obraz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324" y="374013"/>
            <a:ext cx="4530085" cy="1182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Akcesoria do opraw dokumentów Okładka kanałowa AA granatowa 44k napis praca  licencjacka - Ceny i opinie - Ceneo.p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09910">
            <a:off x="524477" y="3631663"/>
            <a:ext cx="2041440" cy="2858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05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Jak myślicie które państwo ma najwyższą stawkę?</a:t>
            </a:r>
            <a:endParaRPr lang="pl-PL" dirty="0"/>
          </a:p>
        </p:txBody>
      </p:sp>
      <p:pic>
        <p:nvPicPr>
          <p:cNvPr id="8194" name="Picture 2" descr="Jak kupić narzędzia na raty w PUN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933724"/>
            <a:ext cx="3558902" cy="346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/>
          <p:cNvSpPr txBox="1"/>
          <p:nvPr/>
        </p:nvSpPr>
        <p:spPr>
          <a:xfrm rot="21169087">
            <a:off x="289004" y="4394037"/>
            <a:ext cx="5093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Ile może wynosić najwyższa stawka?</a:t>
            </a:r>
            <a:endParaRPr lang="pl-PL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Strzałka w dół 4"/>
          <p:cNvSpPr/>
          <p:nvPr/>
        </p:nvSpPr>
        <p:spPr>
          <a:xfrm>
            <a:off x="1619672" y="1916832"/>
            <a:ext cx="360040" cy="22322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122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5848729"/>
              </p:ext>
            </p:extLst>
          </p:nvPr>
        </p:nvGraphicFramePr>
        <p:xfrm>
          <a:off x="1864042" y="2486279"/>
          <a:ext cx="5415915" cy="3575304"/>
        </p:xfrm>
        <a:graphic>
          <a:graphicData uri="http://schemas.openxmlformats.org/drawingml/2006/table">
            <a:tbl>
              <a:tblPr firstRow="1" firstCol="1" bandRow="1">
                <a:tableStyleId>{8A107856-5554-42FB-B03E-39F5DBC370BA}</a:tableStyleId>
              </a:tblPr>
              <a:tblGrid>
                <a:gridCol w="1172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6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42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20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50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50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Kraj Unii Europejskiej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Górna stawka podatku PIT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2015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2016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2017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2018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2019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Niemcy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Wielka Brytania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45%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Francja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22,5%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22,5%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49%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49%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Włochy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43%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43%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43%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43%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43%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Hiszpania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47%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Holandia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52%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52%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52%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51,95%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51,75%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POLSKA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32%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32%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32%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32%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32%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Belgia 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7F7A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50%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7F7A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50%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7F7A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50%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7F7A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50%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7F7A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50%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7F7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Szwecja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57%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57,1%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57,1%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57,3%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57,2%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Austria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7F7A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50%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7F7A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7F7A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7F7A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7F7A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55%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7F7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Irlandia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48%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48%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48%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48%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48%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Dania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7F7A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55,8%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7F7A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55,8%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7F7A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55,8%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7F7A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55,8%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7F7A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55,8%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7F7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Finlandia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7F7A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52,35%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7F7A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54,25%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7F7A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54%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7F7A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53,75%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7F7A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53,75%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7F7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Czechy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22%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22%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22%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22%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22%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5" name="Strzałka w lewo 4"/>
          <p:cNvSpPr/>
          <p:nvPr/>
        </p:nvSpPr>
        <p:spPr>
          <a:xfrm>
            <a:off x="7434048" y="4801857"/>
            <a:ext cx="1656184" cy="216024"/>
          </a:xfrm>
          <a:prstGeom prst="lef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/>
          <p:cNvSpPr txBox="1"/>
          <p:nvPr/>
        </p:nvSpPr>
        <p:spPr>
          <a:xfrm rot="1513489">
            <a:off x="2535022" y="4617482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 smtClean="0">
                <a:solidFill>
                  <a:srgbClr val="C00000"/>
                </a:solidFill>
              </a:rPr>
              <a:t>!</a:t>
            </a:r>
            <a:endParaRPr lang="pl-PL" sz="3200" dirty="0">
              <a:solidFill>
                <a:srgbClr val="C00000"/>
              </a:solidFill>
            </a:endParaRPr>
          </a:p>
        </p:txBody>
      </p:sp>
      <p:sp>
        <p:nvSpPr>
          <p:cNvPr id="7" name="pole tekstowe 6"/>
          <p:cNvSpPr txBox="1"/>
          <p:nvPr/>
        </p:nvSpPr>
        <p:spPr>
          <a:xfrm rot="1390448">
            <a:off x="2527549" y="4209686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 smtClean="0">
                <a:solidFill>
                  <a:srgbClr val="C00000"/>
                </a:solidFill>
              </a:rPr>
              <a:t>!</a:t>
            </a:r>
            <a:endParaRPr lang="pl-PL" sz="3200" dirty="0">
              <a:solidFill>
                <a:srgbClr val="C00000"/>
              </a:solidFill>
            </a:endParaRPr>
          </a:p>
        </p:txBody>
      </p:sp>
      <p:sp>
        <p:nvSpPr>
          <p:cNvPr id="8" name="pole tekstowe 7"/>
          <p:cNvSpPr txBox="1"/>
          <p:nvPr/>
        </p:nvSpPr>
        <p:spPr>
          <a:xfrm rot="1174805">
            <a:off x="2615421" y="5190032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 smtClean="0">
                <a:solidFill>
                  <a:srgbClr val="C00000"/>
                </a:solidFill>
              </a:rPr>
              <a:t>!</a:t>
            </a:r>
            <a:endParaRPr lang="pl-PL" sz="3200" dirty="0">
              <a:solidFill>
                <a:srgbClr val="C00000"/>
              </a:solidFill>
            </a:endParaRPr>
          </a:p>
        </p:txBody>
      </p:sp>
      <p:sp>
        <p:nvSpPr>
          <p:cNvPr id="9" name="pole tekstowe 8"/>
          <p:cNvSpPr txBox="1"/>
          <p:nvPr/>
        </p:nvSpPr>
        <p:spPr>
          <a:xfrm rot="1527333">
            <a:off x="2381747" y="4974683"/>
            <a:ext cx="28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 smtClean="0">
                <a:solidFill>
                  <a:srgbClr val="C00000"/>
                </a:solidFill>
              </a:rPr>
              <a:t>!</a:t>
            </a:r>
            <a:endParaRPr lang="pl-PL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404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Najwyższa stawka -&gt; Szwecja 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l-PL" dirty="0" smtClean="0"/>
              <a:t>kraj</a:t>
            </a:r>
            <a:r>
              <a:rPr lang="pl-PL" dirty="0"/>
              <a:t>, który dołączył do UE w 1995r. (wraz </a:t>
            </a:r>
            <a:br>
              <a:rPr lang="pl-PL" dirty="0"/>
            </a:br>
            <a:r>
              <a:rPr lang="pl-PL" dirty="0"/>
              <a:t>z Finlandią oraz </a:t>
            </a:r>
            <a:r>
              <a:rPr lang="pl-PL" dirty="0" smtClean="0"/>
              <a:t>Austrią)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 smtClean="0"/>
              <a:t>Kraj nienależący </a:t>
            </a:r>
            <a:r>
              <a:rPr lang="pl-PL" dirty="0"/>
              <a:t>do strefy </a:t>
            </a:r>
            <a:r>
              <a:rPr lang="pl-PL" dirty="0" smtClean="0"/>
              <a:t>euro</a:t>
            </a:r>
          </a:p>
          <a:p>
            <a:pPr marL="64008" indent="0">
              <a:buNone/>
            </a:pPr>
            <a:r>
              <a:rPr lang="pl-PL" dirty="0" smtClean="0"/>
              <a:t>Pomimo </a:t>
            </a:r>
            <a:r>
              <a:rPr lang="pl-PL" dirty="0"/>
              <a:t>wysokiej stawki podatku większa część Szwedów darzy zaufaniem system podatkowy oraz ma dobre nastawienie do Szwedzkiego Urzędu Skarbowego (</a:t>
            </a:r>
            <a:r>
              <a:rPr lang="pl-PL" dirty="0" err="1"/>
              <a:t>Skatteverket</a:t>
            </a:r>
            <a:r>
              <a:rPr lang="pl-PL" dirty="0"/>
              <a:t>). Dodatkowo Szwedzi uważają, iż wysokie podatki zapewniają uczciwe i właściwie działające społeczeństwo oraz świadomość bezpieczeństwa i dobrą jakość usług publicznych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9565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A co z najniższą stawką?</a:t>
            </a:r>
            <a:endParaRPr lang="pl-PL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0971551"/>
              </p:ext>
            </p:extLst>
          </p:nvPr>
        </p:nvGraphicFramePr>
        <p:xfrm>
          <a:off x="899592" y="2276872"/>
          <a:ext cx="6020326" cy="3573500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13037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11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72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59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60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60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00346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Kraj Unii Europejskiej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Górna stawka podatku PIT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393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2015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2016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2017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2018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2019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4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Niemcy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47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Wielka Brytania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04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Francja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22,5%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22,5%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49%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49%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04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Włochy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43%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43%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43%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43%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43%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04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Hiszpania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47%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04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Holandia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52%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52%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52%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51,95%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51,75%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04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POLSKA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32%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32%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32%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32%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32%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04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Belgia 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50%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50%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50%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50%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50%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04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Szwecja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57%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57,1%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57,1%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57,3%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57,2%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04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Austria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50%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04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Irlandia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48%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48%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48%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48%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48%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04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Dania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55,8%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55,8%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55,8%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55,8%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55,8%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04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Finlandia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52,35%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54,25%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54%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53,75%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53,75%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04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Czechy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22%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22%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22%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22%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22%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6" name="Objaśnienie w chmurce 5"/>
          <p:cNvSpPr/>
          <p:nvPr/>
        </p:nvSpPr>
        <p:spPr>
          <a:xfrm>
            <a:off x="7380312" y="2636912"/>
            <a:ext cx="1584176" cy="122413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/>
          <p:cNvSpPr txBox="1"/>
          <p:nvPr/>
        </p:nvSpPr>
        <p:spPr>
          <a:xfrm>
            <a:off x="7632340" y="2852936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/>
              <a:t>WOW…</a:t>
            </a:r>
            <a:br>
              <a:rPr lang="pl-PL" sz="1600" dirty="0" smtClean="0"/>
            </a:br>
            <a:r>
              <a:rPr lang="pl-PL" sz="1600" dirty="0" smtClean="0"/>
              <a:t>Polska??</a:t>
            </a: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374579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lang="pl-PL" dirty="0">
                <a:solidFill>
                  <a:srgbClr val="0070C0"/>
                </a:solidFill>
              </a:rPr>
              <a:t>W </a:t>
            </a:r>
            <a:r>
              <a:rPr lang="pl-PL" dirty="0" smtClean="0">
                <a:solidFill>
                  <a:srgbClr val="0070C0"/>
                </a:solidFill>
              </a:rPr>
              <a:t>drugiej </a:t>
            </a:r>
            <a:r>
              <a:rPr lang="pl-PL" dirty="0">
                <a:solidFill>
                  <a:srgbClr val="0070C0"/>
                </a:solidFill>
              </a:rPr>
              <a:t>grupie znalazły się następujące państwa:</a:t>
            </a:r>
          </a:p>
        </p:txBody>
      </p:sp>
      <p:graphicFrame>
        <p:nvGraphicFramePr>
          <p:cNvPr id="8" name="Symbol zastępczy zawartości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6263544"/>
              </p:ext>
            </p:extLst>
          </p:nvPr>
        </p:nvGraphicFramePr>
        <p:xfrm>
          <a:off x="2195736" y="2204867"/>
          <a:ext cx="4536504" cy="4248468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4536504">
                  <a:extLst>
                    <a:ext uri="{9D8B030D-6E8A-4147-A177-3AD203B41FA5}">
                      <a16:colId xmlns:a16="http://schemas.microsoft.com/office/drawing/2014/main" val="303341647"/>
                    </a:ext>
                  </a:extLst>
                </a:gridCol>
              </a:tblGrid>
              <a:tr h="3034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Malta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7432878"/>
                  </a:ext>
                </a:extLst>
              </a:tr>
              <a:tr h="3034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Cypr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79679777"/>
                  </a:ext>
                </a:extLst>
              </a:tr>
              <a:tr h="3034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Estonia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56499311"/>
                  </a:ext>
                </a:extLst>
              </a:tr>
              <a:tr h="3034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Łotwa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7915524"/>
                  </a:ext>
                </a:extLst>
              </a:tr>
              <a:tr h="3034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Słowenia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56699453"/>
                  </a:ext>
                </a:extLst>
              </a:tr>
              <a:tr h="3034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Litwa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31569457"/>
                  </a:ext>
                </a:extLst>
              </a:tr>
              <a:tr h="3034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Chorwacja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7478527"/>
                  </a:ext>
                </a:extLst>
              </a:tr>
              <a:tr h="3034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Bułgaria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5484265"/>
                  </a:ext>
                </a:extLst>
              </a:tr>
              <a:tr h="3034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Luksemburg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04366732"/>
                  </a:ext>
                </a:extLst>
              </a:tr>
              <a:tr h="3034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Słowacja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12372126"/>
                  </a:ext>
                </a:extLst>
              </a:tr>
              <a:tr h="3034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Węgry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4750719"/>
                  </a:ext>
                </a:extLst>
              </a:tr>
              <a:tr h="3034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Grecja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89423689"/>
                  </a:ext>
                </a:extLst>
              </a:tr>
              <a:tr h="3034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Portugalia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5124278"/>
                  </a:ext>
                </a:extLst>
              </a:tr>
              <a:tr h="3034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Rumunia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07592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403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0070C0"/>
                </a:solidFill>
              </a:rPr>
              <a:t>Najwyższa stawka</a:t>
            </a:r>
            <a:endParaRPr lang="pl-PL" dirty="0">
              <a:solidFill>
                <a:srgbClr val="0070C0"/>
              </a:solidFill>
            </a:endParaRPr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8737159"/>
              </p:ext>
            </p:extLst>
          </p:nvPr>
        </p:nvGraphicFramePr>
        <p:xfrm>
          <a:off x="1547664" y="1699604"/>
          <a:ext cx="5845384" cy="4678153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1222123">
                  <a:extLst>
                    <a:ext uri="{9D8B030D-6E8A-4147-A177-3AD203B41FA5}">
                      <a16:colId xmlns:a16="http://schemas.microsoft.com/office/drawing/2014/main" val="2492971793"/>
                    </a:ext>
                  </a:extLst>
                </a:gridCol>
                <a:gridCol w="934910">
                  <a:extLst>
                    <a:ext uri="{9D8B030D-6E8A-4147-A177-3AD203B41FA5}">
                      <a16:colId xmlns:a16="http://schemas.microsoft.com/office/drawing/2014/main" val="3700776516"/>
                    </a:ext>
                  </a:extLst>
                </a:gridCol>
                <a:gridCol w="934910">
                  <a:extLst>
                    <a:ext uri="{9D8B030D-6E8A-4147-A177-3AD203B41FA5}">
                      <a16:colId xmlns:a16="http://schemas.microsoft.com/office/drawing/2014/main" val="1740087938"/>
                    </a:ext>
                  </a:extLst>
                </a:gridCol>
                <a:gridCol w="934910">
                  <a:extLst>
                    <a:ext uri="{9D8B030D-6E8A-4147-A177-3AD203B41FA5}">
                      <a16:colId xmlns:a16="http://schemas.microsoft.com/office/drawing/2014/main" val="1339348681"/>
                    </a:ext>
                  </a:extLst>
                </a:gridCol>
                <a:gridCol w="934910">
                  <a:extLst>
                    <a:ext uri="{9D8B030D-6E8A-4147-A177-3AD203B41FA5}">
                      <a16:colId xmlns:a16="http://schemas.microsoft.com/office/drawing/2014/main" val="2660356812"/>
                    </a:ext>
                  </a:extLst>
                </a:gridCol>
                <a:gridCol w="883621">
                  <a:extLst>
                    <a:ext uri="{9D8B030D-6E8A-4147-A177-3AD203B41FA5}">
                      <a16:colId xmlns:a16="http://schemas.microsoft.com/office/drawing/2014/main" val="1331757189"/>
                    </a:ext>
                  </a:extLst>
                </a:gridCol>
              </a:tblGrid>
              <a:tr h="330246"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Kraj Unii Europejskiej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Górne stawki podatku PIT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0765099"/>
                  </a:ext>
                </a:extLst>
              </a:tr>
              <a:tr h="287883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2015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2016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2017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2018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2019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16367241"/>
                  </a:ext>
                </a:extLst>
              </a:tr>
              <a:tr h="28788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Malta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35%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35%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35%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35%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35%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7714036"/>
                  </a:ext>
                </a:extLst>
              </a:tr>
              <a:tr h="28788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Cypr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35%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35%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35%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35%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35%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43970846"/>
                  </a:ext>
                </a:extLst>
              </a:tr>
              <a:tr h="28788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Estonia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52089234"/>
                  </a:ext>
                </a:extLst>
              </a:tr>
              <a:tr h="28788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Łotwa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23%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23%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23%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31,40%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31,40%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91745003"/>
                  </a:ext>
                </a:extLst>
              </a:tr>
              <a:tr h="28788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Słowenia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50%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50%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50%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50%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50%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0840007"/>
                  </a:ext>
                </a:extLst>
              </a:tr>
              <a:tr h="28788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Litwa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15%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15%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15%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15%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0077237"/>
                  </a:ext>
                </a:extLst>
              </a:tr>
              <a:tr h="28788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Chorwacja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47,20%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47,20%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36%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36%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36%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01717114"/>
                  </a:ext>
                </a:extLst>
              </a:tr>
              <a:tr h="28788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Bułgaria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10%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10%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10%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10%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10%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71361266"/>
                  </a:ext>
                </a:extLst>
              </a:tr>
              <a:tr h="28788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Luksemburg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43,60%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44%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48,78%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45,78%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45,78%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16582128"/>
                  </a:ext>
                </a:extLst>
              </a:tr>
              <a:tr h="28788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Słowacja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25%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25%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25%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25%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25%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03637693"/>
                  </a:ext>
                </a:extLst>
              </a:tr>
              <a:tr h="28788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Węgry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16%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15%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15%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15%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15%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68960614"/>
                  </a:ext>
                </a:extLst>
              </a:tr>
              <a:tr h="28788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Grecja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42%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45%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45%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45%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45%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27317520"/>
                  </a:ext>
                </a:extLst>
              </a:tr>
              <a:tr h="28788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Portugalia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48%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48%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48%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48%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48%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46657881"/>
                  </a:ext>
                </a:extLst>
              </a:tr>
              <a:tr h="31754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Rumunia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16%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16%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16%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10%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10%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09735671"/>
                  </a:ext>
                </a:extLst>
              </a:tr>
            </a:tbl>
          </a:graphicData>
        </a:graphic>
      </p:graphicFrame>
      <p:sp>
        <p:nvSpPr>
          <p:cNvPr id="5" name="Strzałka w lewo 4"/>
          <p:cNvSpPr/>
          <p:nvPr/>
        </p:nvSpPr>
        <p:spPr>
          <a:xfrm>
            <a:off x="7524328" y="3429000"/>
            <a:ext cx="1368152" cy="360040"/>
          </a:xfrm>
          <a:prstGeom prst="leftArrow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3141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47664" y="0"/>
            <a:ext cx="8229600" cy="1399032"/>
          </a:xfrm>
        </p:spPr>
        <p:txBody>
          <a:bodyPr/>
          <a:lstStyle/>
          <a:p>
            <a:r>
              <a:rPr lang="pl-PL" dirty="0" smtClean="0">
                <a:solidFill>
                  <a:srgbClr val="0070C0"/>
                </a:solidFill>
              </a:rPr>
              <a:t>Najniższa stawka</a:t>
            </a:r>
            <a:endParaRPr lang="pl-PL" dirty="0">
              <a:solidFill>
                <a:srgbClr val="0070C0"/>
              </a:solidFill>
            </a:endParaRPr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4667732"/>
              </p:ext>
            </p:extLst>
          </p:nvPr>
        </p:nvGraphicFramePr>
        <p:xfrm>
          <a:off x="1259630" y="1513720"/>
          <a:ext cx="6048673" cy="4867607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264626">
                  <a:extLst>
                    <a:ext uri="{9D8B030D-6E8A-4147-A177-3AD203B41FA5}">
                      <a16:colId xmlns:a16="http://schemas.microsoft.com/office/drawing/2014/main" val="2591708579"/>
                    </a:ext>
                  </a:extLst>
                </a:gridCol>
                <a:gridCol w="967424">
                  <a:extLst>
                    <a:ext uri="{9D8B030D-6E8A-4147-A177-3AD203B41FA5}">
                      <a16:colId xmlns:a16="http://schemas.microsoft.com/office/drawing/2014/main" val="809859396"/>
                    </a:ext>
                  </a:extLst>
                </a:gridCol>
                <a:gridCol w="967424">
                  <a:extLst>
                    <a:ext uri="{9D8B030D-6E8A-4147-A177-3AD203B41FA5}">
                      <a16:colId xmlns:a16="http://schemas.microsoft.com/office/drawing/2014/main" val="3007047371"/>
                    </a:ext>
                  </a:extLst>
                </a:gridCol>
                <a:gridCol w="967424">
                  <a:extLst>
                    <a:ext uri="{9D8B030D-6E8A-4147-A177-3AD203B41FA5}">
                      <a16:colId xmlns:a16="http://schemas.microsoft.com/office/drawing/2014/main" val="3325838003"/>
                    </a:ext>
                  </a:extLst>
                </a:gridCol>
                <a:gridCol w="967424">
                  <a:extLst>
                    <a:ext uri="{9D8B030D-6E8A-4147-A177-3AD203B41FA5}">
                      <a16:colId xmlns:a16="http://schemas.microsoft.com/office/drawing/2014/main" val="4264837875"/>
                    </a:ext>
                  </a:extLst>
                </a:gridCol>
                <a:gridCol w="914351">
                  <a:extLst>
                    <a:ext uri="{9D8B030D-6E8A-4147-A177-3AD203B41FA5}">
                      <a16:colId xmlns:a16="http://schemas.microsoft.com/office/drawing/2014/main" val="1182118849"/>
                    </a:ext>
                  </a:extLst>
                </a:gridCol>
              </a:tblGrid>
              <a:tr h="331777"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Kraj Unii Europejskiej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Górne stawki podatku PIT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7383123"/>
                  </a:ext>
                </a:extLst>
              </a:tr>
              <a:tr h="301201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2015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2016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2017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2018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2019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6972505"/>
                  </a:ext>
                </a:extLst>
              </a:tr>
              <a:tr h="30120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Malta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35%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35%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35%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35%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35%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58558588"/>
                  </a:ext>
                </a:extLst>
              </a:tr>
              <a:tr h="30120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Cypr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35%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35%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35%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35%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35%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01792051"/>
                  </a:ext>
                </a:extLst>
              </a:tr>
              <a:tr h="30120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Estonia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20%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20%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61895280"/>
                  </a:ext>
                </a:extLst>
              </a:tr>
              <a:tr h="30120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Łotwa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23%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23%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23%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31,40%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31,40%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94735514"/>
                  </a:ext>
                </a:extLst>
              </a:tr>
              <a:tr h="30120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Słowenia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50%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50%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50%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50%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50%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07738007"/>
                  </a:ext>
                </a:extLst>
              </a:tr>
              <a:tr h="30120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Litwa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15%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15%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15%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15%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20%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1213351"/>
                  </a:ext>
                </a:extLst>
              </a:tr>
              <a:tr h="30120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Chorwacja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47,20%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47,20%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36%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36%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36%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3248827"/>
                  </a:ext>
                </a:extLst>
              </a:tr>
              <a:tr h="30120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70C0"/>
                          </a:solidFill>
                          <a:effectLst/>
                        </a:rPr>
                        <a:t>Bułgaria</a:t>
                      </a:r>
                      <a:endParaRPr lang="pl-PL" sz="11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70C0"/>
                          </a:solidFill>
                          <a:effectLst/>
                        </a:rPr>
                        <a:t>10%</a:t>
                      </a:r>
                      <a:endParaRPr lang="pl-PL" sz="11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70C0"/>
                          </a:solidFill>
                          <a:effectLst/>
                        </a:rPr>
                        <a:t>10%</a:t>
                      </a:r>
                      <a:endParaRPr lang="pl-PL" sz="11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70C0"/>
                          </a:solidFill>
                          <a:effectLst/>
                        </a:rPr>
                        <a:t>10%</a:t>
                      </a:r>
                      <a:endParaRPr lang="pl-PL" sz="11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70C0"/>
                          </a:solidFill>
                          <a:effectLst/>
                        </a:rPr>
                        <a:t>10%</a:t>
                      </a:r>
                      <a:endParaRPr lang="pl-PL" sz="11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70C0"/>
                          </a:solidFill>
                          <a:effectLst/>
                        </a:rPr>
                        <a:t>10%</a:t>
                      </a:r>
                      <a:endParaRPr lang="pl-PL" sz="11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073409"/>
                  </a:ext>
                </a:extLst>
              </a:tr>
              <a:tr h="30120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Luksemburg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43,60%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44%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48,78%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45,78%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45,78%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7011484"/>
                  </a:ext>
                </a:extLst>
              </a:tr>
              <a:tr h="30120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Słowacja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25%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25%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25%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25%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25%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12589312"/>
                  </a:ext>
                </a:extLst>
              </a:tr>
              <a:tr h="30120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Węgry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16%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15%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15%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15%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15%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0785871"/>
                  </a:ext>
                </a:extLst>
              </a:tr>
              <a:tr h="30120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Grecja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42%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45%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45%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45%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45%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33866222"/>
                  </a:ext>
                </a:extLst>
              </a:tr>
              <a:tr h="30120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Portugalia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48%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48%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48%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48%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48%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2036578"/>
                  </a:ext>
                </a:extLst>
              </a:tr>
              <a:tr h="31901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Rumunia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16%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16%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16%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10%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10%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5088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858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/>
              <a:t>Średnie stawki</a:t>
            </a:r>
            <a:endParaRPr lang="pl-PL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2827675"/>
              </p:ext>
            </p:extLst>
          </p:nvPr>
        </p:nvGraphicFramePr>
        <p:xfrm>
          <a:off x="611560" y="2204866"/>
          <a:ext cx="7704855" cy="2579232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797280">
                  <a:extLst>
                    <a:ext uri="{9D8B030D-6E8A-4147-A177-3AD203B41FA5}">
                      <a16:colId xmlns:a16="http://schemas.microsoft.com/office/drawing/2014/main" val="1425487010"/>
                    </a:ext>
                  </a:extLst>
                </a:gridCol>
                <a:gridCol w="930266">
                  <a:extLst>
                    <a:ext uri="{9D8B030D-6E8A-4147-A177-3AD203B41FA5}">
                      <a16:colId xmlns:a16="http://schemas.microsoft.com/office/drawing/2014/main" val="1697405766"/>
                    </a:ext>
                  </a:extLst>
                </a:gridCol>
                <a:gridCol w="1021735">
                  <a:extLst>
                    <a:ext uri="{9D8B030D-6E8A-4147-A177-3AD203B41FA5}">
                      <a16:colId xmlns:a16="http://schemas.microsoft.com/office/drawing/2014/main" val="3359814833"/>
                    </a:ext>
                  </a:extLst>
                </a:gridCol>
                <a:gridCol w="1140451">
                  <a:extLst>
                    <a:ext uri="{9D8B030D-6E8A-4147-A177-3AD203B41FA5}">
                      <a16:colId xmlns:a16="http://schemas.microsoft.com/office/drawing/2014/main" val="485714678"/>
                    </a:ext>
                  </a:extLst>
                </a:gridCol>
                <a:gridCol w="1290305">
                  <a:extLst>
                    <a:ext uri="{9D8B030D-6E8A-4147-A177-3AD203B41FA5}">
                      <a16:colId xmlns:a16="http://schemas.microsoft.com/office/drawing/2014/main" val="1722831709"/>
                    </a:ext>
                  </a:extLst>
                </a:gridCol>
                <a:gridCol w="1524818">
                  <a:extLst>
                    <a:ext uri="{9D8B030D-6E8A-4147-A177-3AD203B41FA5}">
                      <a16:colId xmlns:a16="http://schemas.microsoft.com/office/drawing/2014/main" val="1711722462"/>
                    </a:ext>
                  </a:extLst>
                </a:gridCol>
              </a:tblGrid>
              <a:tr h="1008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Średnia w krajach UE z najwyższym PKB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44,40%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44,76%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46,64%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46,63%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46,32%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57502781"/>
                  </a:ext>
                </a:extLst>
              </a:tr>
              <a:tr h="7855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Średnia UE-28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37,41%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37,67%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38,38%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38,36%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38,38%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30345899"/>
                  </a:ext>
                </a:extLst>
              </a:tr>
              <a:tr h="7855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Średnia UE-19 (euro) 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39,29%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39,72%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41,36%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41,63%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41,67%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91155839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7787959"/>
              </p:ext>
            </p:extLst>
          </p:nvPr>
        </p:nvGraphicFramePr>
        <p:xfrm>
          <a:off x="623679" y="4794123"/>
          <a:ext cx="7692736" cy="1011141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788082">
                  <a:extLst>
                    <a:ext uri="{9D8B030D-6E8A-4147-A177-3AD203B41FA5}">
                      <a16:colId xmlns:a16="http://schemas.microsoft.com/office/drawing/2014/main" val="415640617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9302318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766857782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967990790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1338308192"/>
                    </a:ext>
                  </a:extLst>
                </a:gridCol>
                <a:gridCol w="1512166">
                  <a:extLst>
                    <a:ext uri="{9D8B030D-6E8A-4147-A177-3AD203B41FA5}">
                      <a16:colId xmlns:a16="http://schemas.microsoft.com/office/drawing/2014/main" val="390828581"/>
                    </a:ext>
                  </a:extLst>
                </a:gridCol>
              </a:tblGrid>
              <a:tr h="101114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Średnia w krajach UE z najniższym PKB 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31,41%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30,59%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30,13%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30,08%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30,44%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171582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530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9552" y="2924944"/>
            <a:ext cx="8229600" cy="1399032"/>
          </a:xfrm>
        </p:spPr>
        <p:txBody>
          <a:bodyPr>
            <a:noAutofit/>
          </a:bodyPr>
          <a:lstStyle/>
          <a:p>
            <a:r>
              <a:rPr lang="pl-PL" sz="6600" dirty="0"/>
              <a:t>PODSUMOWANIE </a:t>
            </a:r>
            <a:br>
              <a:rPr lang="pl-PL" sz="6600" dirty="0"/>
            </a:br>
            <a:endParaRPr lang="pl-PL" sz="6600" dirty="0"/>
          </a:p>
        </p:txBody>
      </p:sp>
    </p:spTree>
    <p:extLst>
      <p:ext uri="{BB962C8B-B14F-4D97-AF65-F5344CB8AC3E}">
        <p14:creationId xmlns:p14="http://schemas.microsoft.com/office/powerpoint/2010/main" val="371895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>
                <a:solidFill>
                  <a:srgbClr val="FFFF00"/>
                </a:solidFill>
              </a:rPr>
              <a:t>Najwyższe stawki </a:t>
            </a:r>
            <a:br>
              <a:rPr lang="pl-PL" dirty="0" smtClean="0">
                <a:solidFill>
                  <a:srgbClr val="FFFF00"/>
                </a:solidFill>
              </a:rPr>
            </a:br>
            <a:r>
              <a:rPr lang="pl-PL" dirty="0" smtClean="0">
                <a:solidFill>
                  <a:srgbClr val="FFFF00"/>
                </a:solidFill>
              </a:rPr>
              <a:t>(powyżej 50%):</a:t>
            </a:r>
            <a:endParaRPr lang="pl-PL" dirty="0">
              <a:solidFill>
                <a:srgbClr val="FFFF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Szwecja – 57%</a:t>
            </a:r>
          </a:p>
          <a:p>
            <a:r>
              <a:rPr lang="pl-PL" dirty="0" smtClean="0"/>
              <a:t>Dania – 55,8%</a:t>
            </a:r>
          </a:p>
          <a:p>
            <a:r>
              <a:rPr lang="pl-PL" dirty="0" smtClean="0"/>
              <a:t>Austria – 55%</a:t>
            </a:r>
          </a:p>
          <a:p>
            <a:r>
              <a:rPr lang="pl-PL" dirty="0" smtClean="0"/>
              <a:t>Finlandia – 54%</a:t>
            </a:r>
          </a:p>
          <a:p>
            <a:r>
              <a:rPr lang="pl-PL" dirty="0" smtClean="0"/>
              <a:t>Holandia – 52%</a:t>
            </a:r>
          </a:p>
          <a:p>
            <a:r>
              <a:rPr lang="pl-PL" dirty="0" smtClean="0"/>
              <a:t>Belgia – 50%</a:t>
            </a:r>
          </a:p>
          <a:p>
            <a:r>
              <a:rPr lang="pl-PL" dirty="0" smtClean="0"/>
              <a:t>Słowenia – 50%</a:t>
            </a:r>
          </a:p>
          <a:p>
            <a:pPr marL="64008" indent="0">
              <a:buNone/>
            </a:pPr>
            <a:endParaRPr lang="pl-PL" dirty="0" smtClean="0"/>
          </a:p>
          <a:p>
            <a:endParaRPr lang="pl-PL" dirty="0"/>
          </a:p>
        </p:txBody>
      </p:sp>
      <p:sp>
        <p:nvSpPr>
          <p:cNvPr id="4" name="Nawias klamrowy zamykający 3"/>
          <p:cNvSpPr/>
          <p:nvPr/>
        </p:nvSpPr>
        <p:spPr>
          <a:xfrm>
            <a:off x="4067944" y="1988840"/>
            <a:ext cx="288032" cy="3024336"/>
          </a:xfrm>
          <a:prstGeom prst="rightBrac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4572000" y="2780928"/>
            <a:ext cx="2664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Kraje z najwyższym PKB (1 grupa)</a:t>
            </a:r>
            <a:endParaRPr lang="pl-PL" sz="24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Nawias klamrowy zamykający 5"/>
          <p:cNvSpPr/>
          <p:nvPr/>
        </p:nvSpPr>
        <p:spPr>
          <a:xfrm>
            <a:off x="4139952" y="5229200"/>
            <a:ext cx="216024" cy="432048"/>
          </a:xfrm>
          <a:prstGeom prst="rightBrac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/>
          <p:cNvSpPr txBox="1"/>
          <p:nvPr/>
        </p:nvSpPr>
        <p:spPr>
          <a:xfrm>
            <a:off x="4572000" y="5029725"/>
            <a:ext cx="30243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solidFill>
                  <a:srgbClr val="00B0F0"/>
                </a:solidFill>
              </a:rPr>
              <a:t>Kraj z najniższym PKB (2 grupa)</a:t>
            </a:r>
            <a:endParaRPr lang="pl-PL" sz="24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65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11560" y="40466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Przedmiotem pracy </a:t>
            </a:r>
            <a:r>
              <a:rPr lang="pl-PL" dirty="0" smtClean="0"/>
              <a:t>była </a:t>
            </a:r>
            <a:r>
              <a:rPr lang="pl-PL" dirty="0"/>
              <a:t>istota podatków, z uwzględnieniem problematyki podatku dochodowego od osób fizycznych w krajach Unii Europejskiej</a:t>
            </a:r>
            <a:r>
              <a:rPr lang="pl-PL" dirty="0" smtClean="0"/>
              <a:t>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1026" name="Picture 2" descr="Ludzik 3d fotografie, zdjęcia stockowe, Ludzik 3d obrazy royalty-fre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960" y="2367136"/>
            <a:ext cx="4490864" cy="4490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941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Wniosek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4008" indent="0">
              <a:buNone/>
            </a:pPr>
            <a:r>
              <a:rPr lang="pl-PL" dirty="0"/>
              <a:t>B</a:t>
            </a:r>
            <a:r>
              <a:rPr lang="pl-PL" dirty="0" smtClean="0"/>
              <a:t>ardziej </a:t>
            </a:r>
            <a:r>
              <a:rPr lang="pl-PL" dirty="0"/>
              <a:t>restrykcyjny system podatkowy mają państwa odnotowujące wysokie </a:t>
            </a:r>
            <a:r>
              <a:rPr lang="pl-PL" dirty="0" smtClean="0"/>
              <a:t>PKB -&gt; </a:t>
            </a:r>
            <a:r>
              <a:rPr lang="pl-PL" dirty="0"/>
              <a:t>Wszystkie kraje z najwyższą górną stawką, za wyjątkiem Słowenii, należą do państw </a:t>
            </a:r>
            <a:r>
              <a:rPr lang="pl-PL" dirty="0" smtClean="0"/>
              <a:t>z </a:t>
            </a:r>
            <a:r>
              <a:rPr lang="pl-PL" dirty="0"/>
              <a:t>najwyższym PKB.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4353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00B050"/>
                </a:solidFill>
              </a:rPr>
              <a:t>Najniższe stawki (poniżej 20%)</a:t>
            </a:r>
            <a:endParaRPr lang="pl-PL" dirty="0">
              <a:solidFill>
                <a:srgbClr val="00B05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Bułgaria – 10%</a:t>
            </a:r>
          </a:p>
          <a:p>
            <a:r>
              <a:rPr lang="pl-PL" dirty="0" smtClean="0"/>
              <a:t>Rumunia – 10%</a:t>
            </a:r>
          </a:p>
          <a:p>
            <a:r>
              <a:rPr lang="pl-PL" dirty="0" smtClean="0"/>
              <a:t>Węgry – 15%</a:t>
            </a:r>
          </a:p>
          <a:p>
            <a:r>
              <a:rPr lang="pl-PL" dirty="0" smtClean="0"/>
              <a:t>Litwa – 15%</a:t>
            </a:r>
          </a:p>
          <a:p>
            <a:r>
              <a:rPr lang="pl-PL" dirty="0" smtClean="0"/>
              <a:t>Estonia – 20%</a:t>
            </a:r>
            <a:endParaRPr lang="pl-PL" dirty="0"/>
          </a:p>
        </p:txBody>
      </p:sp>
      <p:sp>
        <p:nvSpPr>
          <p:cNvPr id="4" name="Nawias klamrowy zamykający 3"/>
          <p:cNvSpPr/>
          <p:nvPr/>
        </p:nvSpPr>
        <p:spPr>
          <a:xfrm>
            <a:off x="4355976" y="2060848"/>
            <a:ext cx="216024" cy="2592288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4788024" y="3033826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rgbClr val="00B0F0"/>
                </a:solidFill>
              </a:rPr>
              <a:t>Kraje z najniższym PKB </a:t>
            </a:r>
            <a:br>
              <a:rPr lang="pl-PL" b="1" dirty="0" smtClean="0">
                <a:solidFill>
                  <a:srgbClr val="00B0F0"/>
                </a:solidFill>
              </a:rPr>
            </a:br>
            <a:r>
              <a:rPr lang="pl-PL" b="1" dirty="0" smtClean="0">
                <a:solidFill>
                  <a:srgbClr val="00B0F0"/>
                </a:solidFill>
              </a:rPr>
              <a:t>( 2 grupa)</a:t>
            </a:r>
            <a:endParaRPr lang="pl-PL" b="1" dirty="0">
              <a:solidFill>
                <a:srgbClr val="00B0F0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1439652" y="5480988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rgbClr val="92D050"/>
                </a:solidFill>
              </a:rPr>
              <a:t>Co więcej: Są to państwa określane jako </a:t>
            </a:r>
            <a:br>
              <a:rPr lang="pl-PL" dirty="0" smtClean="0">
                <a:solidFill>
                  <a:srgbClr val="92D050"/>
                </a:solidFill>
              </a:rPr>
            </a:br>
            <a:r>
              <a:rPr lang="pl-PL" u="sng" dirty="0" smtClean="0">
                <a:solidFill>
                  <a:srgbClr val="92D050"/>
                </a:solidFill>
              </a:rPr>
              <a:t>„nowe kraje Unii Europejskiej”</a:t>
            </a:r>
            <a:endParaRPr lang="pl-PL" u="sng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6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Hipoteza: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70024"/>
          </a:xfrm>
        </p:spPr>
        <p:txBody>
          <a:bodyPr>
            <a:normAutofit fontScale="85000" lnSpcReduction="10000"/>
          </a:bodyPr>
          <a:lstStyle/>
          <a:p>
            <a:pPr marL="64008" indent="0">
              <a:buNone/>
            </a:pPr>
            <a:r>
              <a:rPr lang="pl-PL" dirty="0"/>
              <a:t>W</a:t>
            </a:r>
            <a:r>
              <a:rPr lang="pl-PL" dirty="0" smtClean="0"/>
              <a:t>raz </a:t>
            </a:r>
            <a:r>
              <a:rPr lang="pl-PL" dirty="0"/>
              <a:t>ze wzrostem Produktu Krajowego Brutto wzrasta górna stawka podatku dochodowego od osób fizycznych w badanych krajach</a:t>
            </a:r>
            <a:r>
              <a:rPr lang="pl-PL" dirty="0" smtClean="0"/>
              <a:t>.</a:t>
            </a:r>
          </a:p>
          <a:p>
            <a:pPr marL="64008" indent="0">
              <a:buNone/>
            </a:pPr>
            <a:endParaRPr lang="pl-PL" dirty="0"/>
          </a:p>
          <a:p>
            <a:pPr marL="64008" indent="0">
              <a:buNone/>
            </a:pPr>
            <a:r>
              <a:rPr lang="pl-PL" dirty="0"/>
              <a:t>większość krajów UE </a:t>
            </a:r>
            <a:br>
              <a:rPr lang="pl-PL" dirty="0"/>
            </a:br>
            <a:r>
              <a:rPr lang="pl-PL" dirty="0"/>
              <a:t>z najwyższym PKB ma górne stawki wyższe niż większość państw należących do UE </a:t>
            </a:r>
            <a:br>
              <a:rPr lang="pl-PL" dirty="0"/>
            </a:br>
            <a:r>
              <a:rPr lang="pl-PL" dirty="0"/>
              <a:t>z najniższym PKB. Co nie oznacza jednak, że wraz ze wzrostem PKB wzrasta górna stawka podatku PIT. </a:t>
            </a:r>
            <a:r>
              <a:rPr lang="pl-PL" dirty="0">
                <a:solidFill>
                  <a:srgbClr val="C00000"/>
                </a:solidFill>
              </a:rPr>
              <a:t>Większość państw nie równa się wszystkim państwom, dlatego można stwierdzić, że hipoteza została zweryfikowana </a:t>
            </a:r>
            <a:r>
              <a:rPr lang="pl-PL" b="1" u="sng" dirty="0">
                <a:solidFill>
                  <a:srgbClr val="C00000"/>
                </a:solidFill>
              </a:rPr>
              <a:t>negatywnie</a:t>
            </a:r>
            <a:r>
              <a:rPr lang="pl-PL" dirty="0">
                <a:solidFill>
                  <a:srgbClr val="C00000"/>
                </a:solidFill>
              </a:rPr>
              <a:t>.</a:t>
            </a:r>
          </a:p>
          <a:p>
            <a:endParaRPr lang="pl-PL" dirty="0"/>
          </a:p>
        </p:txBody>
      </p:sp>
      <p:sp>
        <p:nvSpPr>
          <p:cNvPr id="4" name="Strzałka w dół 3"/>
          <p:cNvSpPr/>
          <p:nvPr/>
        </p:nvSpPr>
        <p:spPr>
          <a:xfrm>
            <a:off x="2771800" y="2708920"/>
            <a:ext cx="216024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3100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Pytanie badawcze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66526"/>
            <a:ext cx="8229600" cy="4788282"/>
          </a:xfrm>
        </p:spPr>
        <p:txBody>
          <a:bodyPr>
            <a:normAutofit lnSpcReduction="10000"/>
          </a:bodyPr>
          <a:lstStyle/>
          <a:p>
            <a:pPr marL="64008" indent="0">
              <a:buNone/>
            </a:pPr>
            <a:r>
              <a:rPr lang="pl-PL" dirty="0"/>
              <a:t>C</a:t>
            </a:r>
            <a:r>
              <a:rPr lang="pl-PL" dirty="0" smtClean="0"/>
              <a:t>zy </a:t>
            </a:r>
            <a:r>
              <a:rPr lang="pl-PL" dirty="0"/>
              <a:t>dobrze zharmonizowany jest system podatkowy w Unii Europejskiej.</a:t>
            </a:r>
          </a:p>
          <a:p>
            <a:pPr marL="64008" indent="0">
              <a:buNone/>
            </a:pPr>
            <a:endParaRPr lang="pl-PL" dirty="0" smtClean="0"/>
          </a:p>
          <a:p>
            <a:pPr marL="64008" indent="0">
              <a:buNone/>
            </a:pPr>
            <a:r>
              <a:rPr lang="pl-PL" dirty="0"/>
              <a:t>S</a:t>
            </a:r>
            <a:r>
              <a:rPr lang="pl-PL" dirty="0" smtClean="0"/>
              <a:t>ystem </a:t>
            </a:r>
            <a:r>
              <a:rPr lang="pl-PL" dirty="0"/>
              <a:t>podatkowy w Unii Europejskiej </a:t>
            </a:r>
            <a:r>
              <a:rPr lang="pl-PL" b="1" u="sng" dirty="0">
                <a:solidFill>
                  <a:srgbClr val="C00000"/>
                </a:solidFill>
              </a:rPr>
              <a:t>nie jest dobrze zharmonizowany</a:t>
            </a:r>
            <a:r>
              <a:rPr lang="pl-PL" dirty="0"/>
              <a:t>, ponieważ występują duże różnice pomiędzy wartościami górnych stawek podatku PIT w krajach UE. </a:t>
            </a:r>
            <a:endParaRPr lang="pl-PL" dirty="0" smtClean="0"/>
          </a:p>
          <a:p>
            <a:pPr marL="64008" indent="0">
              <a:buNone/>
            </a:pPr>
            <a:r>
              <a:rPr lang="pl-PL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Rozpiętość pomiędzy najwyższą a najniższą stawką wynosi </a:t>
            </a:r>
            <a:r>
              <a:rPr lang="pl-PL" sz="3200" b="1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47</a:t>
            </a:r>
            <a:r>
              <a:rPr lang="pl-PL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punktów </a:t>
            </a:r>
            <a:r>
              <a:rPr lang="pl-PL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procentowych!!</a:t>
            </a:r>
            <a:endParaRPr lang="pl-PL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trzałka w dół 3"/>
          <p:cNvSpPr/>
          <p:nvPr/>
        </p:nvSpPr>
        <p:spPr>
          <a:xfrm>
            <a:off x="3203848" y="2636912"/>
            <a:ext cx="2880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40407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Dziękuję za uwagę ! </a:t>
            </a:r>
            <a:r>
              <a:rPr lang="pl-PL" dirty="0" smtClean="0">
                <a:sym typeface="Wingdings" panose="05000000000000000000" pitchFamily="2" charset="2"/>
              </a:rPr>
              <a:t>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4008" indent="0">
              <a:buNone/>
            </a:pPr>
            <a:endParaRPr lang="pl-PL" dirty="0" smtClean="0"/>
          </a:p>
          <a:p>
            <a:pPr marL="64008" indent="0">
              <a:buNone/>
            </a:pPr>
            <a:endParaRPr lang="pl-PL" dirty="0"/>
          </a:p>
          <a:p>
            <a:pPr marL="64008" indent="0">
              <a:buNone/>
            </a:pPr>
            <a:endParaRPr lang="pl-PL" dirty="0" smtClean="0"/>
          </a:p>
          <a:p>
            <a:pPr marL="64008" indent="0">
              <a:buNone/>
            </a:pPr>
            <a:endParaRPr lang="pl-PL" dirty="0"/>
          </a:p>
          <a:p>
            <a:pPr marL="64008" indent="0">
              <a:buNone/>
            </a:pPr>
            <a:endParaRPr lang="pl-PL" dirty="0" smtClean="0"/>
          </a:p>
          <a:p>
            <a:pPr marL="64008" indent="0">
              <a:buNone/>
            </a:pPr>
            <a:endParaRPr lang="pl-PL" dirty="0"/>
          </a:p>
          <a:p>
            <a:pPr marL="64008" indent="0">
              <a:buNone/>
            </a:pPr>
            <a:endParaRPr lang="pl-PL" dirty="0" smtClean="0"/>
          </a:p>
          <a:p>
            <a:pPr marL="64008" indent="0" algn="r">
              <a:buNone/>
            </a:pPr>
            <a:r>
              <a:rPr lang="pl-PL" dirty="0" smtClean="0"/>
              <a:t>Skalska Natalia </a:t>
            </a:r>
            <a:br>
              <a:rPr lang="pl-PL" dirty="0" smtClean="0"/>
            </a:br>
            <a:r>
              <a:rPr lang="pl-PL" dirty="0" smtClean="0"/>
              <a:t>Ekonomia 510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3084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572000"/>
          </a:xfrm>
        </p:spPr>
        <p:txBody>
          <a:bodyPr/>
          <a:lstStyle/>
          <a:p>
            <a:pPr marL="64008" indent="0">
              <a:buNone/>
            </a:pPr>
            <a:r>
              <a:rPr lang="pl-PL" dirty="0"/>
              <a:t>Celem pracy </a:t>
            </a:r>
            <a:r>
              <a:rPr lang="pl-PL" dirty="0" smtClean="0"/>
              <a:t>była analiza </a:t>
            </a:r>
            <a:r>
              <a:rPr lang="pl-PL" dirty="0"/>
              <a:t>i ocena górnych stawek podatku dochodowego od osób fizycznych ze względu na wysokość Produktu Krajowego Brutto w 2019r. wyrażonego </a:t>
            </a:r>
            <a:r>
              <a:rPr lang="pl-PL" dirty="0" smtClean="0"/>
              <a:t>w </a:t>
            </a:r>
            <a:r>
              <a:rPr lang="pl-PL" dirty="0"/>
              <a:t>cenach rynkowych w krajach Unii Europejskiej.</a:t>
            </a:r>
          </a:p>
          <a:p>
            <a:pPr marL="64008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5772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Hipoteza badawcza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4008" indent="0">
              <a:buNone/>
            </a:pPr>
            <a:endParaRPr lang="pl-PL" dirty="0"/>
          </a:p>
          <a:p>
            <a:pPr marL="64008" indent="0">
              <a:buNone/>
            </a:pPr>
            <a:r>
              <a:rPr lang="pl-PL" dirty="0" smtClean="0"/>
              <a:t>(H1</a:t>
            </a:r>
            <a:r>
              <a:rPr lang="pl-PL" dirty="0"/>
              <a:t>): wraz ze wzrostem Produktu Krajowego Brutto wzrasta górna stawka podatku dochodowego od osób fizycznych.</a:t>
            </a:r>
          </a:p>
        </p:txBody>
      </p:sp>
    </p:spTree>
    <p:extLst>
      <p:ext uri="{BB962C8B-B14F-4D97-AF65-F5344CB8AC3E}">
        <p14:creationId xmlns:p14="http://schemas.microsoft.com/office/powerpoint/2010/main" val="82582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Pytanie badawcze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4008" indent="0">
              <a:buNone/>
            </a:pPr>
            <a:r>
              <a:rPr lang="pl-PL" dirty="0"/>
              <a:t>C</a:t>
            </a:r>
            <a:r>
              <a:rPr lang="pl-PL" dirty="0" smtClean="0"/>
              <a:t>zy </a:t>
            </a:r>
            <a:r>
              <a:rPr lang="pl-PL" dirty="0"/>
              <a:t>dobrze zharmonizowany jest system podatkowy w Unii </a:t>
            </a:r>
            <a:r>
              <a:rPr lang="pl-PL" dirty="0" smtClean="0"/>
              <a:t>Europejskiej</a:t>
            </a:r>
            <a:r>
              <a:rPr lang="pl-PL" dirty="0"/>
              <a:t>.</a:t>
            </a:r>
          </a:p>
        </p:txBody>
      </p:sp>
      <p:pic>
        <p:nvPicPr>
          <p:cNvPr id="3074" name="Picture 2" descr="3d Biały Człowiek Z Dużym Błękitnym Znakiem Zapytania Ilustracji -  Ilustracja złożonej z stres, pomoc: 1068829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068960"/>
            <a:ext cx="3672408" cy="367240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9523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3200" dirty="0">
                <a:effectLst/>
              </a:rPr>
              <a:t>Próba badawcza została dobrana w sposób celowy i obejmuje 28 państw.</a:t>
            </a:r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5741586"/>
              </p:ext>
            </p:extLst>
          </p:nvPr>
        </p:nvGraphicFramePr>
        <p:xfrm>
          <a:off x="1835696" y="1700817"/>
          <a:ext cx="5328592" cy="50920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64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9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Kraj Unii Europejskiej </a:t>
                      </a:r>
                      <a:endParaRPr lang="pl-PL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Rok przystąpienia</a:t>
                      </a:r>
                      <a:endParaRPr lang="pl-P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9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Belgia</a:t>
                      </a:r>
                      <a:endParaRPr lang="pl-P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/>
                </a:tc>
                <a:tc row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1958r. </a:t>
                      </a:r>
                      <a:endParaRPr lang="pl-PL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9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Francja</a:t>
                      </a:r>
                      <a:endParaRPr lang="pl-P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9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Holandia</a:t>
                      </a:r>
                      <a:endParaRPr lang="pl-P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9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Luksemburg</a:t>
                      </a:r>
                      <a:endParaRPr lang="pl-P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9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Niemcy </a:t>
                      </a:r>
                      <a:endParaRPr lang="pl-P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9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Włochy</a:t>
                      </a:r>
                      <a:endParaRPr lang="pl-P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9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Dania</a:t>
                      </a:r>
                      <a:endParaRPr lang="pl-P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1973r. </a:t>
                      </a:r>
                      <a:endParaRPr lang="pl-P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9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Irlandia</a:t>
                      </a:r>
                      <a:endParaRPr lang="pl-P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4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Wielka Brytania (wystąpiła z UE 01.01.2020r.)</a:t>
                      </a:r>
                      <a:endParaRPr lang="pl-PL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69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Grecja </a:t>
                      </a:r>
                      <a:endParaRPr lang="pl-P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1981r.</a:t>
                      </a:r>
                      <a:endParaRPr lang="pl-PL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9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Hiszpania</a:t>
                      </a:r>
                      <a:endParaRPr lang="pl-P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1986r.</a:t>
                      </a:r>
                      <a:endParaRPr lang="pl-PL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9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Portugalia</a:t>
                      </a:r>
                      <a:endParaRPr lang="pl-PL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69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Austria</a:t>
                      </a:r>
                      <a:endParaRPr lang="pl-P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1995r. </a:t>
                      </a:r>
                      <a:endParaRPr lang="pl-PL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69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Finlandia</a:t>
                      </a:r>
                      <a:endParaRPr lang="pl-PL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69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Szwecja</a:t>
                      </a:r>
                      <a:endParaRPr lang="pl-PL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69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Cypr</a:t>
                      </a:r>
                      <a:endParaRPr lang="pl-P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/>
                </a:tc>
                <a:tc rowSpan="10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2004r.</a:t>
                      </a:r>
                      <a:endParaRPr lang="pl-PL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69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Czechy </a:t>
                      </a:r>
                      <a:endParaRPr lang="pl-P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69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Estonia</a:t>
                      </a:r>
                      <a:endParaRPr lang="pl-P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69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Litwa</a:t>
                      </a:r>
                      <a:endParaRPr lang="pl-P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69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Łotwa</a:t>
                      </a:r>
                      <a:endParaRPr lang="pl-P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69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Malta</a:t>
                      </a:r>
                      <a:endParaRPr lang="pl-P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69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POLSKA</a:t>
                      </a:r>
                      <a:endParaRPr lang="pl-P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69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Słowacja</a:t>
                      </a:r>
                      <a:endParaRPr lang="pl-P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69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Słowenia</a:t>
                      </a:r>
                      <a:endParaRPr lang="pl-P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69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Węgry</a:t>
                      </a:r>
                      <a:endParaRPr lang="pl-P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69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Bułgaria</a:t>
                      </a:r>
                      <a:endParaRPr lang="pl-P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2007r.</a:t>
                      </a:r>
                      <a:endParaRPr lang="pl-P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69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Rumunia</a:t>
                      </a:r>
                      <a:endParaRPr lang="pl-P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69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effectLst/>
                        </a:rPr>
                        <a:t>Chorwacja</a:t>
                      </a:r>
                      <a:endParaRPr lang="pl-PL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</a:rPr>
                        <a:t>2013r.</a:t>
                      </a:r>
                      <a:endParaRPr lang="pl-PL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</a:tbl>
          </a:graphicData>
        </a:graphic>
      </p:graphicFrame>
      <p:sp>
        <p:nvSpPr>
          <p:cNvPr id="5" name="Strzałka w prawo 4"/>
          <p:cNvSpPr/>
          <p:nvPr/>
        </p:nvSpPr>
        <p:spPr>
          <a:xfrm>
            <a:off x="539552" y="5589240"/>
            <a:ext cx="115212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Mnożenie 5"/>
          <p:cNvSpPr/>
          <p:nvPr/>
        </p:nvSpPr>
        <p:spPr>
          <a:xfrm>
            <a:off x="1484840" y="3174684"/>
            <a:ext cx="432048" cy="504056"/>
          </a:xfrm>
          <a:prstGeom prst="mathMultiply">
            <a:avLst/>
          </a:prstGeom>
          <a:solidFill>
            <a:schemeClr val="bg1">
              <a:lumMod val="75000"/>
              <a:lumOff val="2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731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4572000"/>
          </a:xfrm>
        </p:spPr>
        <p:txBody>
          <a:bodyPr/>
          <a:lstStyle/>
          <a:p>
            <a:pPr marL="64008" indent="0">
              <a:buNone/>
            </a:pPr>
            <a:r>
              <a:rPr lang="pl-PL" dirty="0"/>
              <a:t>W celu zweryfikowania hipotezy badawczej H1 przeprowadzono badanie klasyfikując 28 państw Unii Europejskiej na dwie grupy ze względu na wysokość </a:t>
            </a:r>
            <a:r>
              <a:rPr lang="pl-PL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Produktu Krajowego Brutto. </a:t>
            </a:r>
          </a:p>
          <a:p>
            <a:pPr marL="64008" indent="0">
              <a:buNone/>
            </a:pPr>
            <a:endParaRPr lang="pl-PL" dirty="0"/>
          </a:p>
        </p:txBody>
      </p:sp>
      <p:sp>
        <p:nvSpPr>
          <p:cNvPr id="5" name="Prostokąt zaokrąglony 4"/>
          <p:cNvSpPr/>
          <p:nvPr/>
        </p:nvSpPr>
        <p:spPr>
          <a:xfrm>
            <a:off x="737312" y="4533219"/>
            <a:ext cx="3240360" cy="20162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zaokrąglony 5"/>
          <p:cNvSpPr/>
          <p:nvPr/>
        </p:nvSpPr>
        <p:spPr>
          <a:xfrm>
            <a:off x="5148064" y="4581128"/>
            <a:ext cx="3240360" cy="20162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/>
          <p:cNvSpPr txBox="1"/>
          <p:nvPr/>
        </p:nvSpPr>
        <p:spPr>
          <a:xfrm>
            <a:off x="971600" y="4941167"/>
            <a:ext cx="2808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14 państw z najwyższym PKB (na 2019r.)</a:t>
            </a:r>
            <a:endParaRPr lang="pl-PL" sz="2400" dirty="0"/>
          </a:p>
        </p:txBody>
      </p:sp>
      <p:sp>
        <p:nvSpPr>
          <p:cNvPr id="8" name="pole tekstowe 7"/>
          <p:cNvSpPr txBox="1"/>
          <p:nvPr/>
        </p:nvSpPr>
        <p:spPr>
          <a:xfrm>
            <a:off x="5364088" y="4941167"/>
            <a:ext cx="2808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14 państw z najniższym PKB</a:t>
            </a:r>
            <a:endParaRPr lang="pl-PL" sz="2400" dirty="0"/>
          </a:p>
        </p:txBody>
      </p:sp>
      <p:cxnSp>
        <p:nvCxnSpPr>
          <p:cNvPr id="10" name="Łącznik prosty ze strzałką 9"/>
          <p:cNvCxnSpPr/>
          <p:nvPr/>
        </p:nvCxnSpPr>
        <p:spPr>
          <a:xfrm flipH="1">
            <a:off x="2771800" y="3284984"/>
            <a:ext cx="936104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ze strzałką 11"/>
          <p:cNvCxnSpPr/>
          <p:nvPr/>
        </p:nvCxnSpPr>
        <p:spPr>
          <a:xfrm>
            <a:off x="5076056" y="3284984"/>
            <a:ext cx="1152128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791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afaelki bio kasza jaglana kotleciki z warzyw rosołu rukola nasiona sklep -  szkola28.bytom.p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177352"/>
            <a:ext cx="5400600" cy="5400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5" name="pole tekstowe 4"/>
          <p:cNvSpPr txBox="1"/>
          <p:nvPr/>
        </p:nvSpPr>
        <p:spPr>
          <a:xfrm>
            <a:off x="4067944" y="2348880"/>
            <a:ext cx="39604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 smtClean="0">
                <a:solidFill>
                  <a:schemeClr val="accent2">
                    <a:lumMod val="50000"/>
                  </a:schemeClr>
                </a:solidFill>
                <a:effectLst/>
              </a:rPr>
              <a:t>Badanie dotyczyło pięciu lat: </a:t>
            </a:r>
            <a:br>
              <a:rPr lang="pl-PL" sz="3200" dirty="0" smtClean="0">
                <a:solidFill>
                  <a:schemeClr val="accent2">
                    <a:lumMod val="50000"/>
                  </a:schemeClr>
                </a:solidFill>
                <a:effectLst/>
              </a:rPr>
            </a:br>
            <a:r>
              <a:rPr lang="pl-PL" sz="3200" dirty="0" smtClean="0">
                <a:solidFill>
                  <a:schemeClr val="accent2">
                    <a:lumMod val="50000"/>
                  </a:schemeClr>
                </a:solidFill>
                <a:effectLst/>
              </a:rPr>
              <a:t>od 2015r. do 2019r.</a:t>
            </a:r>
            <a:endParaRPr lang="pl-PL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63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399032"/>
          </a:xfrm>
        </p:spPr>
        <p:txBody>
          <a:bodyPr>
            <a:normAutofit fontScale="90000"/>
          </a:bodyPr>
          <a:lstStyle/>
          <a:p>
            <a:r>
              <a:rPr lang="pl-PL" dirty="0"/>
              <a:t>W pierwszej grupie znalazły się następujące państwa: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4008" indent="0">
              <a:buNone/>
            </a:pPr>
            <a:endParaRPr lang="pl-PL" dirty="0" smtClean="0"/>
          </a:p>
          <a:p>
            <a:pPr marL="64008" indent="0">
              <a:buNone/>
            </a:pPr>
            <a:endParaRPr lang="pl-PL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9793323"/>
              </p:ext>
            </p:extLst>
          </p:nvPr>
        </p:nvGraphicFramePr>
        <p:xfrm>
          <a:off x="1835696" y="2132856"/>
          <a:ext cx="5732487" cy="41196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324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42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Niemcy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2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Wielka Brytania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42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Francja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42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Włochy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42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Hiszpania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42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Holandia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42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POLSKA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42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Belgia 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42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Szwecja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42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Austria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42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Irlandia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42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Dania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42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Finlandia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42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Czechy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132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nergetyczny">
  <a:themeElements>
    <a:clrScheme name="Energetyczny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Energetyczny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nergetyczny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87</TotalTime>
  <Words>1215</Words>
  <Application>Microsoft Office PowerPoint</Application>
  <PresentationFormat>Pokaz na ekranie (4:3)</PresentationFormat>
  <Paragraphs>524</Paragraphs>
  <Slides>24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31" baseType="lpstr">
      <vt:lpstr>Calibri</vt:lpstr>
      <vt:lpstr>Century Gothic</vt:lpstr>
      <vt:lpstr>Times New Roman</vt:lpstr>
      <vt:lpstr>Verdana</vt:lpstr>
      <vt:lpstr>Wingdings</vt:lpstr>
      <vt:lpstr>Wingdings 2</vt:lpstr>
      <vt:lpstr>Energetyczny</vt:lpstr>
      <vt:lpstr>Skalska Natalia</vt:lpstr>
      <vt:lpstr>Prezentacja programu PowerPoint</vt:lpstr>
      <vt:lpstr>Prezentacja programu PowerPoint</vt:lpstr>
      <vt:lpstr>Hipoteza badawcza</vt:lpstr>
      <vt:lpstr>Pytanie badawcze</vt:lpstr>
      <vt:lpstr>Próba badawcza została dobrana w sposób celowy i obejmuje 28 państw.</vt:lpstr>
      <vt:lpstr>Prezentacja programu PowerPoint</vt:lpstr>
      <vt:lpstr>Prezentacja programu PowerPoint</vt:lpstr>
      <vt:lpstr>W pierwszej grupie znalazły się następujące państwa: </vt:lpstr>
      <vt:lpstr>Jak myślicie które państwo ma najwyższą stawkę?</vt:lpstr>
      <vt:lpstr>Prezentacja programu PowerPoint</vt:lpstr>
      <vt:lpstr>Najwyższa stawka -&gt; Szwecja  </vt:lpstr>
      <vt:lpstr>A co z najniższą stawką?</vt:lpstr>
      <vt:lpstr>W drugiej grupie znalazły się następujące państwa:</vt:lpstr>
      <vt:lpstr>Najwyższa stawka</vt:lpstr>
      <vt:lpstr>Najniższa stawka</vt:lpstr>
      <vt:lpstr>Średnie stawki</vt:lpstr>
      <vt:lpstr>PODSUMOWANIE  </vt:lpstr>
      <vt:lpstr>Najwyższe stawki  (powyżej 50%):</vt:lpstr>
      <vt:lpstr>Wniosek</vt:lpstr>
      <vt:lpstr>Najniższe stawki (poniżej 20%)</vt:lpstr>
      <vt:lpstr>Hipoteza: </vt:lpstr>
      <vt:lpstr>Pytanie badawcze</vt:lpstr>
      <vt:lpstr>Dziękuję za uwagę ! 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Skalska Natalia</dc:title>
  <dc:creator>N&amp;K</dc:creator>
  <cp:lastModifiedBy>Natalia Skalska</cp:lastModifiedBy>
  <cp:revision>20</cp:revision>
  <dcterms:created xsi:type="dcterms:W3CDTF">2021-10-21T13:33:40Z</dcterms:created>
  <dcterms:modified xsi:type="dcterms:W3CDTF">2021-11-24T15:53:47Z</dcterms:modified>
</cp:coreProperties>
</file>