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Nunito"/>
      <p:regular r:id="rId22"/>
      <p:bold r:id="rId23"/>
      <p:italic r:id="rId24"/>
      <p:boldItalic r:id="rId25"/>
    </p:embeddedFont>
    <p:embeddedFont>
      <p:font typeface="La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Nunito-regular.fntdata"/><Relationship Id="rId21" Type="http://schemas.openxmlformats.org/officeDocument/2006/relationships/slide" Target="slides/slide16.xml"/><Relationship Id="rId24" Type="http://schemas.openxmlformats.org/officeDocument/2006/relationships/font" Target="fonts/Nunito-italic.fntdata"/><Relationship Id="rId23" Type="http://schemas.openxmlformats.org/officeDocument/2006/relationships/font" Target="fonts/Nuni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regular.fntdata"/><Relationship Id="rId25" Type="http://schemas.openxmlformats.org/officeDocument/2006/relationships/font" Target="fonts/Nunito-boldItalic.fntdata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00f94ab42c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00f94ab42c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00f94ab42c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00f94ab42c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00f94ab42c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00f94ab42c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00f94ab42c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00f94ab42c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00f94ab42c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00f94ab42c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00f94ab42c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00f94ab42c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00f94ab42c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00f94ab42c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00f94ab42c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00f94ab42c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00f94ab42c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00f94ab42c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00f94ab42c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00f94ab42c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00f94ab42c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00f94ab42c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00f94ab42c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00f94ab42c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0f94ab42c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00f94ab42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00f94ab42c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00f94ab42c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00f94ab42c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00f94ab42c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6825" y="1328550"/>
            <a:ext cx="4031428" cy="2116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3"/>
          <p:cNvSpPr txBox="1"/>
          <p:nvPr>
            <p:ph type="ctrTitle"/>
          </p:nvPr>
        </p:nvSpPr>
        <p:spPr>
          <a:xfrm>
            <a:off x="1891353" y="458958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Marketing relacyjny</a:t>
            </a:r>
            <a:endParaRPr/>
          </a:p>
        </p:txBody>
      </p:sp>
      <p:sp>
        <p:nvSpPr>
          <p:cNvPr id="130" name="Google Shape;130;p13"/>
          <p:cNvSpPr txBox="1"/>
          <p:nvPr>
            <p:ph idx="1" type="subTitle"/>
          </p:nvPr>
        </p:nvSpPr>
        <p:spPr>
          <a:xfrm>
            <a:off x="1891350" y="3309146"/>
            <a:ext cx="5361300" cy="78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" sz="1900"/>
              <a:t>Czyli jak przedsiębiorstwa chcą budować z nami relacje?</a:t>
            </a:r>
            <a:endParaRPr sz="1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Narzędzia marketingu relacyjnego</a:t>
            </a:r>
            <a:endParaRPr/>
          </a:p>
        </p:txBody>
      </p:sp>
      <p:sp>
        <p:nvSpPr>
          <p:cNvPr id="190" name="Google Shape;190;p22"/>
          <p:cNvSpPr txBox="1"/>
          <p:nvPr>
            <p:ph idx="1" type="body"/>
          </p:nvPr>
        </p:nvSpPr>
        <p:spPr>
          <a:xfrm>
            <a:off x="819150" y="1990725"/>
            <a:ext cx="35616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Obsługa klienta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b="1" lang="pl" sz="2000">
                <a:latin typeface="Lato"/>
                <a:ea typeface="Lato"/>
                <a:cs typeface="Lato"/>
                <a:sym typeface="Lato"/>
              </a:rPr>
              <a:t>Content Marketing</a:t>
            </a:r>
            <a:endParaRPr b="1"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Social Media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Programy lojalnościowe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1" name="Google Shape;19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1600" y="1628975"/>
            <a:ext cx="365324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3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Content Marketing</a:t>
            </a:r>
            <a:endParaRPr/>
          </a:p>
        </p:txBody>
      </p:sp>
      <p:pic>
        <p:nvPicPr>
          <p:cNvPr id="197" name="Google Shape;19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675" y="1652075"/>
            <a:ext cx="4051334" cy="303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075" y="2070063"/>
            <a:ext cx="4235625" cy="220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Narzędzia marketingu relacyjnego</a:t>
            </a:r>
            <a:endParaRPr/>
          </a:p>
        </p:txBody>
      </p:sp>
      <p:sp>
        <p:nvSpPr>
          <p:cNvPr id="204" name="Google Shape;204;p24"/>
          <p:cNvSpPr txBox="1"/>
          <p:nvPr>
            <p:ph idx="1" type="body"/>
          </p:nvPr>
        </p:nvSpPr>
        <p:spPr>
          <a:xfrm>
            <a:off x="819150" y="1990725"/>
            <a:ext cx="35616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Obsługa klienta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Content Marketing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b="1" lang="pl" sz="2000">
                <a:latin typeface="Lato"/>
                <a:ea typeface="Lato"/>
                <a:cs typeface="Lato"/>
                <a:sym typeface="Lato"/>
              </a:rPr>
              <a:t>Social Media</a:t>
            </a:r>
            <a:endParaRPr b="1"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Programy lojalnościowe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5" name="Google Shape;2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1600" y="1628975"/>
            <a:ext cx="365324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Social Media</a:t>
            </a:r>
            <a:endParaRPr/>
          </a:p>
        </p:txBody>
      </p:sp>
      <p:pic>
        <p:nvPicPr>
          <p:cNvPr id="211" name="Google Shape;21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250" y="1732975"/>
            <a:ext cx="4861598" cy="3038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5698" y="1131950"/>
            <a:ext cx="3038499" cy="303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Narzędzia marketingu relacyjnego</a:t>
            </a:r>
            <a:endParaRPr/>
          </a:p>
        </p:txBody>
      </p:sp>
      <p:sp>
        <p:nvSpPr>
          <p:cNvPr id="218" name="Google Shape;218;p26"/>
          <p:cNvSpPr txBox="1"/>
          <p:nvPr>
            <p:ph idx="1" type="body"/>
          </p:nvPr>
        </p:nvSpPr>
        <p:spPr>
          <a:xfrm>
            <a:off x="819150" y="1990725"/>
            <a:ext cx="35616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Obsługa klienta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Content Marketing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Social Media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b="1" lang="pl" sz="2000">
                <a:latin typeface="Lato"/>
                <a:ea typeface="Lato"/>
                <a:cs typeface="Lato"/>
                <a:sym typeface="Lato"/>
              </a:rPr>
              <a:t>Programy lojalnościowe</a:t>
            </a:r>
            <a:endParaRPr b="1"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9" name="Google Shape;2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1600" y="1628975"/>
            <a:ext cx="365324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Programy lojalnościowe</a:t>
            </a:r>
            <a:endParaRPr/>
          </a:p>
        </p:txBody>
      </p:sp>
      <p:pic>
        <p:nvPicPr>
          <p:cNvPr id="225" name="Google Shape;22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1975700"/>
            <a:ext cx="5676900" cy="2654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8625" y="1737500"/>
            <a:ext cx="2966226" cy="166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Marketing relacji: </a:t>
            </a:r>
            <a:endParaRPr/>
          </a:p>
        </p:txBody>
      </p:sp>
      <p:pic>
        <p:nvPicPr>
          <p:cNvPr id="232" name="Google Shape;23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6100" y="845600"/>
            <a:ext cx="1537251" cy="63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7857" y="3013653"/>
            <a:ext cx="4334393" cy="169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975" y="1800200"/>
            <a:ext cx="3682875" cy="207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Czym jest marketing relacji?</a:t>
            </a:r>
            <a:endParaRPr/>
          </a:p>
        </p:txBody>
      </p:sp>
      <p:sp>
        <p:nvSpPr>
          <p:cNvPr id="136" name="Google Shape;136;p14"/>
          <p:cNvSpPr txBox="1"/>
          <p:nvPr>
            <p:ph idx="1" type="body"/>
          </p:nvPr>
        </p:nvSpPr>
        <p:spPr>
          <a:xfrm>
            <a:off x="819150" y="1990725"/>
            <a:ext cx="40239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l" sz="1500">
                <a:solidFill>
                  <a:srgbClr val="555555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Marketing relacji zajmuje się budowaniem długotrwałych i opartych na zaufaniu relacji z klientem. Chodzi w nim o interakcje i emocjonalny związek klienta z marką, a nie jedynie krótkoterminową sprzedaż, jak to jest w marketingu transakcyjnym.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7" name="Google Shape;13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7650" y="1800200"/>
            <a:ext cx="3753450" cy="250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Czym jest marketing relacji?</a:t>
            </a: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1283100" y="2167250"/>
            <a:ext cx="32889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 sz="1500">
                <a:solidFill>
                  <a:srgbClr val="41404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Według L. Berry’ego, marketing relacji to „nawiązywanie, utrzymywanie oraz – w organizacjach wielousługowych – ulepszanie relacji z klientami”.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44" name="Google Shape;144;p15"/>
          <p:cNvCxnSpPr/>
          <p:nvPr/>
        </p:nvCxnSpPr>
        <p:spPr>
          <a:xfrm>
            <a:off x="1063375" y="2167250"/>
            <a:ext cx="300" cy="1271400"/>
          </a:xfrm>
          <a:prstGeom prst="straightConnector1">
            <a:avLst/>
          </a:prstGeom>
          <a:noFill/>
          <a:ln cap="flat" cmpd="sng" w="3810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45" name="Google Shape;14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6000" y="1980600"/>
            <a:ext cx="2732375" cy="171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Znaczenie zaufania - </a:t>
            </a:r>
            <a:r>
              <a:rPr lang="pl" sz="1755">
                <a:highlight>
                  <a:srgbClr val="FFFFFF"/>
                </a:highlight>
              </a:rPr>
              <a:t>Koncepcja tzw. szklanego pudełka (glass box)</a:t>
            </a:r>
            <a:endParaRPr sz="1755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6"/>
          <p:cNvSpPr txBox="1"/>
          <p:nvPr>
            <p:ph idx="1" type="body"/>
          </p:nvPr>
        </p:nvSpPr>
        <p:spPr>
          <a:xfrm>
            <a:off x="819150" y="1800200"/>
            <a:ext cx="39315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l" sz="1600">
                <a:solidFill>
                  <a:srgbClr val="555555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Funkcjonowanie firmy znajdującej się w „szklanym pudełku” jest wyraźnie widoczne dla klientów, gdyż nie ma ona nic do ukrycia. Nie izoluje się od klientów, zasłaniając tajemnicami i prowadząc potajemne działania.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2850" y="1609300"/>
            <a:ext cx="2448000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Autentyczność marki</a:t>
            </a:r>
            <a:endParaRPr/>
          </a:p>
        </p:txBody>
      </p:sp>
      <p:pic>
        <p:nvPicPr>
          <p:cNvPr id="158" name="Google Shape;15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486" y="1915775"/>
            <a:ext cx="8733024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950" y="1538275"/>
            <a:ext cx="7658100" cy="206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Narzędzia marketingu relacyjnego</a:t>
            </a:r>
            <a:endParaRPr/>
          </a:p>
        </p:txBody>
      </p:sp>
      <p:sp>
        <p:nvSpPr>
          <p:cNvPr id="169" name="Google Shape;169;p19"/>
          <p:cNvSpPr txBox="1"/>
          <p:nvPr>
            <p:ph idx="1" type="body"/>
          </p:nvPr>
        </p:nvSpPr>
        <p:spPr>
          <a:xfrm>
            <a:off x="819150" y="1990725"/>
            <a:ext cx="35616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Obsługa klienta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Content Marketing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Social Media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Programy lojalnościowe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0" name="Google Shape;17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1600" y="1628975"/>
            <a:ext cx="365324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Narzędzia marketingu relacyjnego</a:t>
            </a:r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819150" y="1990725"/>
            <a:ext cx="35616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b="1" lang="pl" sz="2000">
                <a:latin typeface="Lato"/>
                <a:ea typeface="Lato"/>
                <a:cs typeface="Lato"/>
                <a:sym typeface="Lato"/>
              </a:rPr>
              <a:t>Obsługa klienta</a:t>
            </a:r>
            <a:endParaRPr b="1"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Content Marketing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Social Media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pl" sz="2000">
                <a:latin typeface="Lato"/>
                <a:ea typeface="Lato"/>
                <a:cs typeface="Lato"/>
                <a:sym typeface="Lato"/>
              </a:rPr>
              <a:t>Programy lojalnościowe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7" name="Google Shape;17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1600" y="1628975"/>
            <a:ext cx="3653248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Obsługa klienta</a:t>
            </a:r>
            <a:endParaRPr/>
          </a:p>
        </p:txBody>
      </p:sp>
      <p:pic>
        <p:nvPicPr>
          <p:cNvPr id="183" name="Google Shape;18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675" y="1686750"/>
            <a:ext cx="4051333" cy="30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4783" y="1571175"/>
            <a:ext cx="4267190" cy="3016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