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l-PL" smtClean="0"/>
              <a:t>2018-11-14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49A26-5AC2-456F-8CDA-3FF3B9DC36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09560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l-PL" smtClean="0"/>
              <a:t>2018-11-14</a:t>
            </a:r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7E325-70FE-4734-A7DA-99F5B0FA3E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63199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2018-11-14</a:t>
            </a:r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7123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2018-11-14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625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2018-11-14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42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2018-11-16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22E-B561-4940-AE9D-66AC124FA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265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2018-11-16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22E-B561-4940-AE9D-66AC124FA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72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2018-11-16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22E-B561-4940-AE9D-66AC124FA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48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2018-11-16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22E-B561-4940-AE9D-66AC124FA6C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3591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2018-11-16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22E-B561-4940-AE9D-66AC124FA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323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2018-11-16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22E-B561-4940-AE9D-66AC124FA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384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2018-11-16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22E-B561-4940-AE9D-66AC124FA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0788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2018-11-16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22E-B561-4940-AE9D-66AC124FA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534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2018-11-16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22E-B561-4940-AE9D-66AC124FA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862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2018-11-16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22E-B561-4940-AE9D-66AC124FA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07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2018-11-16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22E-B561-4940-AE9D-66AC124FA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70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2018-11-16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22E-B561-4940-AE9D-66AC124FA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653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2018-11-16</a:t>
            </a: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22E-B561-4940-AE9D-66AC124FA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4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2018-11-16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22E-B561-4940-AE9D-66AC124FA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63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2018-11-16</a:t>
            </a: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22E-B561-4940-AE9D-66AC124FA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83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2018-11-16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22E-B561-4940-AE9D-66AC124FA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892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2018-11-16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822E-B561-4940-AE9D-66AC124FA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pl-PL" smtClean="0"/>
              <a:t>2018-11-16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pl-PL" smtClean="0"/>
              <a:t>Interdyscyplinarne seminarium badawcze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467822E-B561-4940-AE9D-66AC124FA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531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0693" y="2570729"/>
            <a:ext cx="9440034" cy="18288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4000" b="1" dirty="0" err="1">
                <a:solidFill>
                  <a:schemeClr val="tx1"/>
                </a:solidFill>
              </a:rPr>
              <a:t>Ekonomiczno</a:t>
            </a:r>
            <a:r>
              <a:rPr lang="pl-PL" sz="4000" b="1" dirty="0">
                <a:solidFill>
                  <a:schemeClr val="tx1"/>
                </a:solidFill>
              </a:rPr>
              <a:t>–energetyczny </a:t>
            </a:r>
            <a:r>
              <a:rPr lang="pl-PL" sz="4000" b="1" dirty="0" smtClean="0">
                <a:solidFill>
                  <a:schemeClr val="tx1"/>
                </a:solidFill>
              </a:rPr>
              <a:t>współczynnik EROI </a:t>
            </a:r>
            <a:br>
              <a:rPr lang="pl-PL" sz="4000" b="1" dirty="0" smtClean="0">
                <a:solidFill>
                  <a:schemeClr val="tx1"/>
                </a:solidFill>
              </a:rPr>
            </a:br>
            <a:r>
              <a:rPr lang="pl-PL" sz="4000" b="1" dirty="0" smtClean="0">
                <a:solidFill>
                  <a:schemeClr val="tx1"/>
                </a:solidFill>
              </a:rPr>
              <a:t>jako </a:t>
            </a:r>
            <a:r>
              <a:rPr lang="pl-PL" sz="4000" b="1" dirty="0">
                <a:solidFill>
                  <a:schemeClr val="tx1"/>
                </a:solidFill>
              </a:rPr>
              <a:t>sposób </a:t>
            </a:r>
            <a:r>
              <a:rPr lang="pl-PL" sz="4000" b="1" dirty="0" smtClean="0">
                <a:solidFill>
                  <a:schemeClr val="tx1"/>
                </a:solidFill>
              </a:rPr>
              <a:t>oceny efektywności</a:t>
            </a:r>
            <a:r>
              <a:rPr lang="pl-PL" sz="4000" b="1" dirty="0">
                <a:solidFill>
                  <a:schemeClr val="tx1"/>
                </a:solidFill>
              </a:rPr>
              <a:t/>
            </a:r>
            <a:br>
              <a:rPr lang="pl-PL" sz="4000" b="1" dirty="0">
                <a:solidFill>
                  <a:schemeClr val="tx1"/>
                </a:solidFill>
              </a:rPr>
            </a:br>
            <a:r>
              <a:rPr lang="pl-PL" sz="4000" b="1" dirty="0" smtClean="0">
                <a:solidFill>
                  <a:schemeClr val="tx1"/>
                </a:solidFill>
              </a:rPr>
              <a:t>źródeł </a:t>
            </a:r>
            <a:r>
              <a:rPr lang="pl-PL" sz="4000" b="1" dirty="0">
                <a:solidFill>
                  <a:schemeClr val="tx1"/>
                </a:solidFill>
              </a:rPr>
              <a:t>energii</a:t>
            </a:r>
            <a:endParaRPr lang="pl-PL" sz="4000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0693" y="4790956"/>
            <a:ext cx="9440034" cy="1049867"/>
          </a:xfrm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85000"/>
                  </a:schemeClr>
                </a:solidFill>
              </a:rPr>
              <a:t>Dominik Górecki</a:t>
            </a:r>
          </a:p>
          <a:p>
            <a:r>
              <a:rPr lang="pl-PL" sz="1600" dirty="0">
                <a:solidFill>
                  <a:schemeClr val="tx1">
                    <a:lumMod val="85000"/>
                  </a:schemeClr>
                </a:solidFill>
                <a:effectLst/>
              </a:rPr>
              <a:t>Interdyscyplinarne seminarium badawcze</a:t>
            </a:r>
            <a:endParaRPr lang="pl-PL" sz="16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 badawcze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/>
              <a:t>Wyznaczenie współczynnika EROI energetyki jądrowej </a:t>
            </a:r>
            <a:r>
              <a:rPr lang="pl-PL" sz="2400" dirty="0" smtClean="0">
                <a:solidFill>
                  <a:srgbClr val="FFFF00"/>
                </a:solidFill>
              </a:rPr>
              <a:t>(wyznaczenie          i </a:t>
            </a:r>
            <a:r>
              <a:rPr lang="pl-PL" sz="2400" dirty="0" smtClean="0">
                <a:solidFill>
                  <a:srgbClr val="FFFF00"/>
                </a:solidFill>
              </a:rPr>
              <a:t>porównanie EROI DFR, HTGR, IV GEN).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Zbadanie zależności (kierunku i siły) między współczynnikiem EROI </a:t>
            </a:r>
            <a:r>
              <a:rPr lang="pl-PL" sz="2400" dirty="0" smtClean="0"/>
              <a:t>        a </a:t>
            </a:r>
            <a:r>
              <a:rPr lang="pl-PL" sz="2400" dirty="0" smtClean="0"/>
              <a:t>współczynnikami ekonomicznymi (PKB, PNB, WRS lub inne mierniki).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Ujednolicenie formuły EROI </a:t>
            </a:r>
            <a:r>
              <a:rPr lang="pl-PL" sz="2400" dirty="0" smtClean="0">
                <a:solidFill>
                  <a:srgbClr val="FFFF00"/>
                </a:solidFill>
              </a:rPr>
              <a:t>(współczynnik konwersji</a:t>
            </a:r>
            <a:r>
              <a:rPr lang="pl-PL" sz="2400" dirty="0">
                <a:solidFill>
                  <a:srgbClr val="FFFF00"/>
                </a:solidFill>
              </a:rPr>
              <a:t>)</a:t>
            </a:r>
            <a:r>
              <a:rPr lang="pl-PL" sz="2400" dirty="0"/>
              <a:t>.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Ewentualne rozszerzenie EROI o dodatkowe składniki.</a:t>
            </a:r>
            <a:endParaRPr lang="pl-PL" sz="24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pl-PL" dirty="0" smtClean="0"/>
              <a:t>2018-11-16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65" cy="365125"/>
          </a:xfrm>
        </p:spPr>
        <p:txBody>
          <a:bodyPr/>
          <a:lstStyle/>
          <a:p>
            <a:r>
              <a:rPr lang="pl-PL" dirty="0" smtClean="0"/>
              <a:t>Interdyscyplinarne seminarium badawcze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18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Hipotezy badawcze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lnSpc>
                <a:spcPct val="150000"/>
              </a:lnSpc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Współczynnik EROI jest optymalną </a:t>
            </a:r>
            <a:r>
              <a:rPr lang="pl-PL" sz="2400" dirty="0" smtClean="0">
                <a:solidFill>
                  <a:srgbClr val="FFFF00"/>
                </a:solidFill>
              </a:rPr>
              <a:t>(podstawową) </a:t>
            </a:r>
            <a:r>
              <a:rPr lang="pl-PL" sz="2400" dirty="0" smtClean="0">
                <a:solidFill>
                  <a:schemeClr val="tx1"/>
                </a:solidFill>
              </a:rPr>
              <a:t>metodą pomiaru efektywności wytwarzania energii. </a:t>
            </a:r>
            <a:endParaRPr lang="pl-PL" sz="2400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400" u="sng" dirty="0" smtClean="0">
                <a:solidFill>
                  <a:schemeClr val="tx1"/>
                </a:solidFill>
              </a:rPr>
              <a:t>Hipotezy szczegółowe: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EROI łączy kwestie ulepszeń technicznych oraz przeciwdziałające im skutki wyczerpania zapasów.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Reaktory nowych generacji charakteryzują się wyższym współczynnikiem </a:t>
            </a:r>
            <a:r>
              <a:rPr lang="pl-PL" sz="2000" dirty="0" smtClean="0"/>
              <a:t>EROI.</a:t>
            </a:r>
            <a:endParaRPr lang="pl-PL" sz="20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pl-PL" dirty="0" smtClean="0"/>
              <a:t>2018-11-16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65" cy="365125"/>
          </a:xfrm>
        </p:spPr>
        <p:txBody>
          <a:bodyPr/>
          <a:lstStyle/>
          <a:p>
            <a:r>
              <a:rPr lang="pl-PL" dirty="0" smtClean="0"/>
              <a:t>Interdyscyplinarne seminarium badawcze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43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Proponowane metody badawcze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 smtClean="0"/>
              <a:t>Przegląd istniejących badań nad współczynnikiem EROI.</a:t>
            </a:r>
          </a:p>
          <a:p>
            <a:pPr>
              <a:lnSpc>
                <a:spcPct val="150000"/>
              </a:lnSpc>
            </a:pPr>
            <a:r>
              <a:rPr lang="pl-PL" sz="2200" dirty="0" smtClean="0"/>
              <a:t>Analiza doświadczeń  - Współpraca z autorami przeprowadzonych badań dot. EROI.</a:t>
            </a:r>
          </a:p>
          <a:p>
            <a:pPr>
              <a:lnSpc>
                <a:spcPct val="150000"/>
              </a:lnSpc>
            </a:pPr>
            <a:r>
              <a:rPr lang="pl-PL" sz="2200" dirty="0" smtClean="0"/>
              <a:t>Analiza komparatywna - porównanie współczynnika EROI z innymi współczynnikami stosowanymi   w ekonomii energetycznej.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r>
              <a:rPr lang="pl-PL" dirty="0" smtClean="0"/>
              <a:t>2018-11-16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65" cy="365125"/>
          </a:xfrm>
        </p:spPr>
        <p:txBody>
          <a:bodyPr/>
          <a:lstStyle/>
          <a:p>
            <a:r>
              <a:rPr lang="pl-PL" dirty="0" smtClean="0"/>
              <a:t>Interdyscyplinarne seminarium badawcze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25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Aktualny stan badań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10353762" cy="4581265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pl-PL" dirty="0" smtClean="0"/>
                  <a:t>Współczynnik EROI wyznaczony w artykule Energy </a:t>
                </a:r>
                <a:r>
                  <a:rPr lang="pl-PL" dirty="0" err="1" smtClean="0"/>
                  <a:t>intensities</a:t>
                </a:r>
                <a:r>
                  <a:rPr lang="pl-PL" dirty="0" smtClean="0"/>
                  <a:t>, </a:t>
                </a:r>
                <a:r>
                  <a:rPr lang="pl-PL" dirty="0" err="1" smtClean="0"/>
                  <a:t>EROIs</a:t>
                </a:r>
                <a:r>
                  <a:rPr lang="pl-PL" dirty="0" smtClean="0"/>
                  <a:t> (Energy </a:t>
                </a:r>
                <a:r>
                  <a:rPr lang="pl-PL" dirty="0" err="1" smtClean="0"/>
                  <a:t>returned</a:t>
                </a:r>
                <a:r>
                  <a:rPr lang="pl-PL" dirty="0" smtClean="0"/>
                  <a:t> on </a:t>
                </a:r>
                <a:r>
                  <a:rPr lang="pl-PL" dirty="0" err="1" smtClean="0"/>
                  <a:t>invested</a:t>
                </a:r>
                <a:r>
                  <a:rPr lang="pl-PL" dirty="0" smtClean="0"/>
                  <a:t>), and </a:t>
                </a:r>
                <a:r>
                  <a:rPr lang="pl-PL" dirty="0" err="1" smtClean="0"/>
                  <a:t>energy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payback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times</a:t>
                </a:r>
                <a:r>
                  <a:rPr lang="pl-PL" dirty="0" smtClean="0"/>
                  <a:t> of </a:t>
                </a:r>
                <a:r>
                  <a:rPr lang="pl-PL" dirty="0" err="1" smtClean="0"/>
                  <a:t>electricity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generating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power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plants</a:t>
                </a:r>
                <a:r>
                  <a:rPr lang="pl-PL" dirty="0" smtClean="0"/>
                  <a:t>, D. </a:t>
                </a:r>
                <a:r>
                  <a:rPr lang="pl-PL" dirty="0" err="1" smtClean="0"/>
                  <a:t>Weißbach</a:t>
                </a:r>
                <a:r>
                  <a:rPr lang="pl-PL" dirty="0" smtClean="0"/>
                  <a:t> et al. (</a:t>
                </a:r>
                <a:r>
                  <a:rPr lang="pl-PL" i="1" dirty="0" smtClean="0"/>
                  <a:t>Energy,</a:t>
                </a:r>
                <a:r>
                  <a:rPr lang="pl-PL" dirty="0" smtClean="0"/>
                  <a:t> 52, 4/2013) wygląda następująco:</a:t>
                </a:r>
              </a:p>
              <a:p>
                <a:pPr marL="36900" indent="0" algn="ctr">
                  <a:buNone/>
                </a:pPr>
                <a14:m>
                  <m:oMath xmlns:m="http://schemas.openxmlformats.org/officeDocument/2006/math">
                    <m:r>
                      <a:rPr lang="pl-PL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𝑹</m:t>
                    </m:r>
                    <m:r>
                      <a:rPr lang="pl-PL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pl-PL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pl-PL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𝑰</m:t>
                            </m:r>
                          </m:sub>
                        </m:sSub>
                      </m:den>
                    </m:f>
                    <m:r>
                      <a:rPr lang="pl-PL" sz="32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l-PL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𝑷𝑻</m:t>
                        </m:r>
                      </m:num>
                      <m:den>
                        <m:sSub>
                          <m:sSubPr>
                            <m:ctrlPr>
                              <a:rPr lang="pl-PL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pl-PL" sz="32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𝐟𝐢𝐱</m:t>
                            </m:r>
                          </m:sub>
                        </m:sSub>
                        <m:r>
                          <a:rPr lang="pl-PL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l-PL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pl-PL" sz="32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𝑰</m:t>
                            </m:r>
                          </m:sub>
                        </m:sSub>
                        <m:r>
                          <a:rPr lang="pl-PL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pl-PL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</a:p>
              <a:p>
                <a:pPr marL="36900" indent="0">
                  <a:buNone/>
                </a:pPr>
                <a:r>
                  <a:rPr lang="pl-PL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</a:t>
                </a:r>
                <a:r>
                  <a:rPr lang="pl-PL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dzie: </a:t>
                </a:r>
                <a:endParaRPr lang="pl-PL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69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pl-PL" dirty="0"/>
                  <a:t> - energia zwrócona,</a:t>
                </a:r>
              </a:p>
              <a:p>
                <a:pPr marL="369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pl-PL" b="1" i="1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r>
                  <a:rPr lang="pl-PL" dirty="0"/>
                  <a:t> - energia </a:t>
                </a:r>
                <a:r>
                  <a:rPr lang="pl-PL" dirty="0" smtClean="0"/>
                  <a:t>zainwestowana,</a:t>
                </a:r>
              </a:p>
              <a:p>
                <a:pPr marL="369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pl-PL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𝐟𝐢𝐱</m:t>
                        </m:r>
                      </m:sub>
                    </m:sSub>
                  </m:oMath>
                </a14:m>
                <a:r>
                  <a:rPr lang="pl-PL" dirty="0" smtClean="0"/>
                  <a:t> - stała część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pl-PL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r>
                  <a:rPr lang="pl-PL" dirty="0" smtClean="0"/>
                  <a:t> (budowa i likwidacja),</a:t>
                </a:r>
              </a:p>
              <a:p>
                <a:pPr marL="369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pl-PL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  <m:r>
                      <a:rPr lang="pl-PL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pl-PL" dirty="0" smtClean="0"/>
                  <a:t> – część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pl-PL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r>
                  <a:rPr lang="pl-PL" dirty="0" smtClean="0"/>
                  <a:t>, która narasta z czasem (np. konserwacja, zaopatrzenie w paliwo),</a:t>
                </a:r>
              </a:p>
              <a:p>
                <a:pPr marL="36900" indent="0">
                  <a:buNone/>
                </a:pPr>
                <a14:m>
                  <m:oMath xmlns:m="http://schemas.openxmlformats.org/officeDocument/2006/math">
                    <m:r>
                      <a:rPr lang="pl-PL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𝑷𝑻</m:t>
                    </m:r>
                  </m:oMath>
                </a14:m>
                <a:r>
                  <a:rPr lang="pl-PL" dirty="0" smtClean="0"/>
                  <a:t> – energia wyjściowa będąca iloczynem średniej mocy </a:t>
                </a:r>
                <a14:m>
                  <m:oMath xmlns:m="http://schemas.openxmlformats.org/officeDocument/2006/math">
                    <m:r>
                      <a:rPr lang="pl-PL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pl-PL" dirty="0" smtClean="0"/>
                  <a:t> i czasu, który upłynął.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10353762" cy="458126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r>
              <a:rPr lang="pl-PL" dirty="0" smtClean="0"/>
              <a:t>2018-11-16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65" cy="365125"/>
          </a:xfrm>
        </p:spPr>
        <p:txBody>
          <a:bodyPr/>
          <a:lstStyle/>
          <a:p>
            <a:r>
              <a:rPr lang="pl-PL" dirty="0" smtClean="0"/>
              <a:t>Interdyscyplinarne seminarium badawcze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06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657628"/>
                <a:ext cx="10353762" cy="498919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pl-PL" sz="2400" dirty="0" smtClean="0"/>
                  <a:t>Aby odróżnić EROI ważony współczynnikiem jakościowym od zwykłego EROI autorzy wprowadzili EMROI (Energy Money </a:t>
                </a:r>
                <a:r>
                  <a:rPr lang="pl-PL" sz="2400" dirty="0" err="1" smtClean="0"/>
                  <a:t>Returned</a:t>
                </a:r>
                <a:r>
                  <a:rPr lang="pl-PL" sz="2400" dirty="0" smtClean="0"/>
                  <a:t> On </a:t>
                </a:r>
                <a:r>
                  <a:rPr lang="pl-PL" sz="2400" dirty="0" err="1" smtClean="0"/>
                  <a:t>Invested</a:t>
                </a:r>
                <a:r>
                  <a:rPr lang="pl-PL" sz="2400" dirty="0" smtClean="0"/>
                  <a:t>):</a:t>
                </a:r>
              </a:p>
              <a:p>
                <a:pPr marL="369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l-PL" sz="32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𝐞𝐦</m:t>
                        </m:r>
                      </m:sub>
                    </m:sSub>
                    <m:r>
                      <a:rPr lang="pl-PL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𝒘𝑬</m:t>
                            </m:r>
                          </m:e>
                          <m:sub>
                            <m:r>
                              <a:rPr lang="pl-PL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pl-PL" sz="32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𝐭𝐡</m:t>
                            </m:r>
                          </m:sub>
                        </m:sSub>
                        <m:r>
                          <a:rPr lang="pl-PL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l-PL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𝒘𝑬</m:t>
                            </m:r>
                          </m:e>
                          <m:sub>
                            <m:r>
                              <a:rPr lang="pl-PL" sz="32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𝐞𝐥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</a:p>
              <a:p>
                <a:pPr marL="36900" indent="0">
                  <a:buNone/>
                </a:pPr>
                <a:r>
                  <a:rPr lang="pl-PL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gdzie: </a:t>
                </a:r>
                <a:endParaRPr lang="pl-P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69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pl-PL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𝐭𝐡</m:t>
                        </m:r>
                      </m:sub>
                    </m:sSub>
                  </m:oMath>
                </a14:m>
                <a:r>
                  <a:rPr lang="pl-PL" sz="2400" dirty="0" smtClean="0"/>
                  <a:t>- </a:t>
                </a:r>
                <a:r>
                  <a:rPr lang="pl-PL" sz="2400" dirty="0"/>
                  <a:t>energia </a:t>
                </a:r>
                <a:r>
                  <a:rPr lang="pl-PL" sz="2400" dirty="0" smtClean="0"/>
                  <a:t>cieplna,</a:t>
                </a:r>
                <a:endParaRPr lang="pl-PL" sz="2400" dirty="0"/>
              </a:p>
              <a:p>
                <a:pPr marL="369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pl-PL" sz="2400" b="1" i="0" smtClean="0">
                            <a:latin typeface="Cambria Math" panose="02040503050406030204" pitchFamily="18" charset="0"/>
                          </a:rPr>
                          <m:t>𝐞𝐥</m:t>
                        </m:r>
                      </m:sub>
                    </m:sSub>
                  </m:oMath>
                </a14:m>
                <a:r>
                  <a:rPr lang="pl-PL" sz="2400" dirty="0"/>
                  <a:t> - energia </a:t>
                </a:r>
                <a:r>
                  <a:rPr lang="pl-PL" sz="2400" dirty="0" smtClean="0"/>
                  <a:t>elektryczna,</a:t>
                </a:r>
                <a:endParaRPr lang="pl-PL" sz="2400" dirty="0"/>
              </a:p>
              <a:p>
                <a:pPr marL="36900" indent="0">
                  <a:buNone/>
                </a:pPr>
                <a14:m>
                  <m:oMath xmlns:m="http://schemas.openxmlformats.org/officeDocument/2006/math">
                    <m:r>
                      <a:rPr lang="pl-PL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pl-PL" sz="2400" dirty="0" smtClean="0"/>
                  <a:t> – stosunek kosztów produkcji energii elektrycznej do energii cieplnej.</a:t>
                </a:r>
                <a:endParaRPr lang="pl-PL" sz="2400" dirty="0"/>
              </a:p>
              <a:p>
                <a:pPr marL="36900" indent="0">
                  <a:buNone/>
                </a:pPr>
                <a:endParaRPr lang="pl-P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6900" indent="0" algn="ctr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657628"/>
                <a:ext cx="10353762" cy="498919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448800" y="6510583"/>
            <a:ext cx="2743200" cy="365125"/>
          </a:xfrm>
        </p:spPr>
        <p:txBody>
          <a:bodyPr/>
          <a:lstStyle/>
          <a:p>
            <a:r>
              <a:rPr lang="pl-PL" dirty="0" smtClean="0"/>
              <a:t>2018-11-16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65" cy="365125"/>
          </a:xfrm>
        </p:spPr>
        <p:txBody>
          <a:bodyPr/>
          <a:lstStyle/>
          <a:p>
            <a:r>
              <a:rPr lang="pl-PL" dirty="0" smtClean="0"/>
              <a:t>Interdyscyplinarne seminarium badawcze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95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Współczynnik EROI różnych źródeł energii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pl-PL" dirty="0" smtClean="0"/>
              <a:t>2018-11-16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65" cy="365125"/>
          </a:xfrm>
        </p:spPr>
        <p:txBody>
          <a:bodyPr/>
          <a:lstStyle/>
          <a:p>
            <a:r>
              <a:rPr lang="pl-PL" dirty="0" smtClean="0"/>
              <a:t>Interdyscyplinarne seminarium badawcze</a:t>
            </a:r>
            <a:endParaRPr lang="pl-PL" dirty="0"/>
          </a:p>
        </p:txBody>
      </p:sp>
      <p:pic>
        <p:nvPicPr>
          <p:cNvPr id="13" name="Symbol zastępczy zawartości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2448"/>
            <a:ext cx="5060498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4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3" y="1732448"/>
            <a:ext cx="5065712" cy="4058751"/>
          </a:xfrm>
        </p:spPr>
      </p:pic>
    </p:spTree>
    <p:extLst>
      <p:ext uri="{BB962C8B-B14F-4D97-AF65-F5344CB8AC3E}">
        <p14:creationId xmlns:p14="http://schemas.microsoft.com/office/powerpoint/2010/main" val="35490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Energia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Energia – jedna z wielkości charakterystycznych dla stanu ciała (położenie, stan ruchu, temperatura itd.). Jest miarą pracy, jaka zostaje dostarczona ciału lub przez nie wykonana (odprowadzona).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Jeśli nad ciałem zostaje wykonana praca, energia ciała się zwiększa. Praca, którą ciało wykonuje, zmniejsza jego energię.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Fundamentalne prawo – </a:t>
            </a:r>
            <a:r>
              <a:rPr lang="pl-PL" dirty="0" smtClean="0">
                <a:solidFill>
                  <a:srgbClr val="FF3300"/>
                </a:solidFill>
              </a:rPr>
              <a:t>zasada zachowania energii</a:t>
            </a:r>
            <a:r>
              <a:rPr lang="pl-PL" dirty="0" smtClean="0"/>
              <a:t>:</a:t>
            </a:r>
          </a:p>
          <a:p>
            <a:pPr marL="36900" indent="0" algn="ctr">
              <a:lnSpc>
                <a:spcPct val="150000"/>
              </a:lnSpc>
              <a:buNone/>
            </a:pPr>
            <a:r>
              <a:rPr lang="pl-PL" sz="2200" dirty="0" smtClean="0">
                <a:solidFill>
                  <a:schemeClr val="tx1"/>
                </a:solidFill>
              </a:rPr>
              <a:t>W układzie izolowanym energia całkowita pozostaje podczas wszystkich procesów fizycznych stała. Energia może być tylko przekształcana w różne rodzaje energii lub wymieniana pomiędzy częściami układu.</a:t>
            </a:r>
            <a:endParaRPr lang="pl-PL" sz="2200" dirty="0">
              <a:solidFill>
                <a:schemeClr val="tx1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pl-PL" dirty="0" smtClean="0"/>
              <a:t>2018-11-16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6471739"/>
            <a:ext cx="6672865" cy="365125"/>
          </a:xfrm>
        </p:spPr>
        <p:txBody>
          <a:bodyPr/>
          <a:lstStyle/>
          <a:p>
            <a:r>
              <a:rPr lang="pl-PL" dirty="0" smtClean="0"/>
              <a:t>Interdyscyplinarne seminarium badawcze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192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545332"/>
            <a:ext cx="10353762" cy="52137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 2" panose="05020102010507070707" pitchFamily="18" charset="2"/>
              <a:buChar char=""/>
            </a:pPr>
            <a:r>
              <a:rPr lang="pl-PL" dirty="0" smtClean="0"/>
              <a:t>Energia może występować w różnych formach, m.in.: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FFC000"/>
                </a:solidFill>
              </a:rPr>
              <a:t>energia mechaniczna </a:t>
            </a:r>
            <a:r>
              <a:rPr lang="pl-PL" dirty="0" smtClean="0"/>
              <a:t>– odnosząca się do ruchu i położenia ciała,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C000"/>
                </a:solidFill>
              </a:rPr>
              <a:t>e</a:t>
            </a:r>
            <a:r>
              <a:rPr lang="pl-PL" dirty="0" smtClean="0">
                <a:solidFill>
                  <a:srgbClr val="FFC000"/>
                </a:solidFill>
              </a:rPr>
              <a:t>nergia cieplna, termiczna </a:t>
            </a:r>
            <a:r>
              <a:rPr lang="pl-PL" dirty="0" smtClean="0"/>
              <a:t>– energia wewnętrza układu, cząstek tworzących układ,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C000"/>
                </a:solidFill>
              </a:rPr>
              <a:t>e</a:t>
            </a:r>
            <a:r>
              <a:rPr lang="pl-PL" dirty="0" smtClean="0">
                <a:solidFill>
                  <a:srgbClr val="FFC000"/>
                </a:solidFill>
              </a:rPr>
              <a:t>nergia chemiczna </a:t>
            </a:r>
            <a:r>
              <a:rPr lang="pl-PL" dirty="0" smtClean="0"/>
              <a:t>– energia zgromadzona w wiązaniach chemicznych,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FFC000"/>
                </a:solidFill>
              </a:rPr>
              <a:t>energia atomowa/jądrowa </a:t>
            </a:r>
            <a:r>
              <a:rPr lang="pl-PL" dirty="0" smtClean="0"/>
              <a:t>– wewnętrzna energia jądra atomowego,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C000"/>
                </a:solidFill>
              </a:rPr>
              <a:t>e</a:t>
            </a:r>
            <a:r>
              <a:rPr lang="pl-PL" dirty="0" smtClean="0">
                <a:solidFill>
                  <a:srgbClr val="FFC000"/>
                </a:solidFill>
              </a:rPr>
              <a:t>nergia elektrostatyczna </a:t>
            </a:r>
            <a:r>
              <a:rPr lang="pl-PL" dirty="0" smtClean="0"/>
              <a:t>– energia powiązana z siłami przyciągania i odpychania między cząstkami obdarzonymi ładunkiem elektrycznym,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C000"/>
                </a:solidFill>
              </a:rPr>
              <a:t>e</a:t>
            </a:r>
            <a:r>
              <a:rPr lang="pl-PL" dirty="0" smtClean="0">
                <a:solidFill>
                  <a:srgbClr val="FFC000"/>
                </a:solidFill>
              </a:rPr>
              <a:t>nergia magnetyczna </a:t>
            </a:r>
            <a:r>
              <a:rPr lang="pl-PL" dirty="0" smtClean="0"/>
              <a:t>– wyrażająca wartość energii zgromadzonej w materiale magnetycznym,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C000"/>
                </a:solidFill>
              </a:rPr>
              <a:t>e</a:t>
            </a:r>
            <a:r>
              <a:rPr lang="pl-PL" dirty="0" smtClean="0">
                <a:solidFill>
                  <a:srgbClr val="FFC000"/>
                </a:solidFill>
              </a:rPr>
              <a:t>nergia promieniowania elektromagnetycznego </a:t>
            </a:r>
            <a:r>
              <a:rPr lang="pl-PL" dirty="0" smtClean="0"/>
              <a:t>– energia zawarta w polu elektrycznym                 i magnetycznym.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448800" y="6471738"/>
            <a:ext cx="2743200" cy="365125"/>
          </a:xfrm>
        </p:spPr>
        <p:txBody>
          <a:bodyPr/>
          <a:lstStyle/>
          <a:p>
            <a:r>
              <a:rPr lang="pl-PL" dirty="0" smtClean="0"/>
              <a:t>2018-11-16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6471739"/>
            <a:ext cx="6672865" cy="365125"/>
          </a:xfrm>
        </p:spPr>
        <p:txBody>
          <a:bodyPr/>
          <a:lstStyle/>
          <a:p>
            <a:r>
              <a:rPr lang="pl-PL" dirty="0" smtClean="0"/>
              <a:t>Interdyscyplinarne seminarium badawcze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72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636085"/>
            <a:ext cx="10353762" cy="49946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800" dirty="0"/>
              <a:t>Energia z zasobów naturalnych niepoddana jakimkolwiek przekształceniom nazywana jest energią pierwotną.</a:t>
            </a:r>
          </a:p>
          <a:p>
            <a:pPr>
              <a:lnSpc>
                <a:spcPct val="150000"/>
              </a:lnSpc>
            </a:pPr>
            <a:r>
              <a:rPr lang="pl-PL" sz="1800" dirty="0"/>
              <a:t>Źródła energii dzieli się na niekonwencjonalne (tzw. „odnawialne</a:t>
            </a:r>
            <a:r>
              <a:rPr lang="pl-PL" sz="1800" dirty="0" smtClean="0"/>
              <a:t>”):</a:t>
            </a:r>
          </a:p>
          <a:p>
            <a:pPr marL="450000" lvl="1" indent="0" algn="ctr">
              <a:lnSpc>
                <a:spcPct val="150000"/>
              </a:lnSpc>
              <a:buNone/>
            </a:pPr>
            <a:r>
              <a:rPr lang="pl-PL" dirty="0">
                <a:solidFill>
                  <a:srgbClr val="FFC000"/>
                </a:solidFill>
              </a:rPr>
              <a:t>wiatr, woda, słońce, biomasa</a:t>
            </a:r>
            <a:r>
              <a:rPr lang="pl-PL" dirty="0" smtClean="0">
                <a:solidFill>
                  <a:srgbClr val="FFC000"/>
                </a:solidFill>
              </a:rPr>
              <a:t>, geotermia,</a:t>
            </a:r>
            <a:endParaRPr lang="pl-PL" dirty="0">
              <a:solidFill>
                <a:srgbClr val="FFC000"/>
              </a:solidFill>
            </a:endParaRPr>
          </a:p>
          <a:p>
            <a:pPr marL="450000" lvl="1" indent="0">
              <a:lnSpc>
                <a:spcPct val="150000"/>
              </a:lnSpc>
              <a:buNone/>
            </a:pPr>
            <a:r>
              <a:rPr lang="pl-PL" dirty="0"/>
              <a:t>o</a:t>
            </a:r>
            <a:r>
              <a:rPr lang="pl-PL" dirty="0" smtClean="0"/>
              <a:t>raz konwencjonalne (tzw. „nieodnawialne”):</a:t>
            </a:r>
          </a:p>
          <a:p>
            <a:pPr marL="450000" lvl="1" indent="0" algn="ctr">
              <a:lnSpc>
                <a:spcPct val="150000"/>
              </a:lnSpc>
              <a:buNone/>
            </a:pPr>
            <a:r>
              <a:rPr lang="pl-PL" dirty="0">
                <a:solidFill>
                  <a:srgbClr val="FFC000"/>
                </a:solidFill>
              </a:rPr>
              <a:t>r</a:t>
            </a:r>
            <a:r>
              <a:rPr lang="pl-PL" dirty="0" smtClean="0">
                <a:solidFill>
                  <a:srgbClr val="FFC000"/>
                </a:solidFill>
              </a:rPr>
              <a:t>opa naftowa, gaz ziemny, węgiel, uran.</a:t>
            </a:r>
            <a:endParaRPr lang="pl-PL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800" u="sng" dirty="0" smtClean="0">
                <a:solidFill>
                  <a:schemeClr val="tx1"/>
                </a:solidFill>
              </a:rPr>
              <a:t>Energia elektryczna </a:t>
            </a:r>
            <a:r>
              <a:rPr lang="pl-PL" sz="1800" dirty="0" smtClean="0">
                <a:solidFill>
                  <a:schemeClr val="tx1"/>
                </a:solidFill>
              </a:rPr>
              <a:t>– wtórna forma energii, powstająca poprzez przekształcenia energii pierwotnej. </a:t>
            </a:r>
          </a:p>
          <a:p>
            <a:pPr>
              <a:lnSpc>
                <a:spcPct val="150000"/>
              </a:lnSpc>
            </a:pPr>
            <a:r>
              <a:rPr lang="pl-PL" sz="1800" dirty="0" smtClean="0">
                <a:solidFill>
                  <a:schemeClr val="tx1"/>
                </a:solidFill>
              </a:rPr>
              <a:t>Z fizycznego punktu widzenia jest to energia ładunków elektrycznych, zawartych w ciele, zdolnych do wykonania pracy.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pl-PL" dirty="0" smtClean="0"/>
              <a:t>2018-11-16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65" cy="365125"/>
          </a:xfrm>
        </p:spPr>
        <p:txBody>
          <a:bodyPr/>
          <a:lstStyle/>
          <a:p>
            <a:r>
              <a:rPr lang="pl-PL" dirty="0" smtClean="0"/>
              <a:t>Interdyscyplinarne seminarium badawcze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98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636085"/>
            <a:ext cx="10353762" cy="49946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800" dirty="0" smtClean="0">
                <a:solidFill>
                  <a:schemeClr val="tx1"/>
                </a:solidFill>
              </a:rPr>
              <a:t>W zależności od dziedziny nauki, energia jest mierzona zróżnicowanymi jednostkami: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92D050"/>
                </a:solidFill>
              </a:rPr>
              <a:t>1 dżul (J) </a:t>
            </a:r>
            <a:r>
              <a:rPr lang="pl-PL" sz="1600" dirty="0" smtClean="0">
                <a:solidFill>
                  <a:schemeClr val="tx1"/>
                </a:solidFill>
              </a:rPr>
              <a:t>odpowiada pracy wykonanej przez siłę o wartości 1 N, przy przesunięciu punktu przyłożenia          o 1 m,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92D050"/>
                </a:solidFill>
              </a:rPr>
              <a:t>1 kaloria (cal) </a:t>
            </a:r>
            <a:r>
              <a:rPr lang="pl-PL" sz="1600" dirty="0" smtClean="0">
                <a:solidFill>
                  <a:schemeClr val="tx1"/>
                </a:solidFill>
              </a:rPr>
              <a:t>odpowiada ilości ciepła, która podnosi temperaturę </a:t>
            </a:r>
            <a:r>
              <a:rPr lang="pl-PL" sz="1600" dirty="0">
                <a:solidFill>
                  <a:schemeClr val="tx1"/>
                </a:solidFill>
              </a:rPr>
              <a:t>1 g wody od 14,5 °C do 15,5 °C, przy normalnym ciśnieniu atmosferycznym,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92D050"/>
                </a:solidFill>
              </a:rPr>
              <a:t>MWe (megawat elektryczny)</a:t>
            </a:r>
            <a:r>
              <a:rPr lang="pl-PL" sz="1600" dirty="0" smtClean="0">
                <a:solidFill>
                  <a:schemeClr val="tx1"/>
                </a:solidFill>
              </a:rPr>
              <a:t> jest jednostką mocy elektrycznej,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err="1" smtClean="0">
                <a:solidFill>
                  <a:srgbClr val="92D050"/>
                </a:solidFill>
              </a:rPr>
              <a:t>MWt</a:t>
            </a:r>
            <a:r>
              <a:rPr lang="pl-PL" sz="1600" dirty="0" smtClean="0">
                <a:solidFill>
                  <a:srgbClr val="92D050"/>
                </a:solidFill>
              </a:rPr>
              <a:t> (megawat cieplny) </a:t>
            </a:r>
            <a:r>
              <a:rPr lang="pl-PL" sz="1600" dirty="0" smtClean="0">
                <a:solidFill>
                  <a:schemeClr val="tx1"/>
                </a:solidFill>
              </a:rPr>
              <a:t>jest jednostką mocy cieplnej, przed uwzględnieniem sprawności elektrowni,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92D050"/>
                </a:solidFill>
              </a:rPr>
              <a:t>kWh (kilowatogodzina)</a:t>
            </a:r>
            <a:r>
              <a:rPr lang="pl-PL" sz="1600" dirty="0" smtClean="0">
                <a:solidFill>
                  <a:schemeClr val="tx1"/>
                </a:solidFill>
              </a:rPr>
              <a:t>, to jednostka energii, ciepła i pracy, odpowiada zużyciu energii przez urządzenia o mocy 1000 watów w ciągu 1 godziny,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92D050"/>
                </a:solidFill>
              </a:rPr>
              <a:t>t</a:t>
            </a:r>
            <a:r>
              <a:rPr lang="pl-PL" sz="1600" dirty="0" err="1" smtClean="0">
                <a:solidFill>
                  <a:srgbClr val="92D050"/>
                </a:solidFill>
              </a:rPr>
              <a:t>oe</a:t>
            </a:r>
            <a:r>
              <a:rPr lang="pl-PL" sz="1600" dirty="0" smtClean="0">
                <a:solidFill>
                  <a:srgbClr val="92D050"/>
                </a:solidFill>
              </a:rPr>
              <a:t> (tona oleju ekwiwalentnego)</a:t>
            </a:r>
            <a:r>
              <a:rPr lang="pl-PL" sz="1600" dirty="0" smtClean="0">
                <a:solidFill>
                  <a:schemeClr val="tx1"/>
                </a:solidFill>
              </a:rPr>
              <a:t>, to równoważnik ropy naftowej o wartości opałowej 10000 kcal/kg.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pl-PL" dirty="0" smtClean="0"/>
              <a:t>2018-11-16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65" cy="365125"/>
          </a:xfrm>
        </p:spPr>
        <p:txBody>
          <a:bodyPr/>
          <a:lstStyle/>
          <a:p>
            <a:r>
              <a:rPr lang="pl-PL" dirty="0" smtClean="0"/>
              <a:t>Interdyscyplinarne seminarium badawcze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79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Trochę termodynamiki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/>
              <a:t>Dział fizyki zajmujący się energią termiczną (energią wewnętrzną) układu. Podstawowym pojęciem jest układ termodynamiczny.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Ciepło – energia przekazywana między układem a jego otoczeniem na skutek istnienia między nimi różnicy temperatury.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I zasada termodynamiki (</a:t>
            </a:r>
            <a:r>
              <a:rPr lang="pl-PL" sz="2400" dirty="0" smtClean="0">
                <a:solidFill>
                  <a:srgbClr val="FF3300"/>
                </a:solidFill>
              </a:rPr>
              <a:t>zasada zachowania energii dla układów termodynamicznych</a:t>
            </a:r>
            <a:r>
              <a:rPr lang="pl-PL" sz="2400" dirty="0" smtClean="0"/>
              <a:t>):</a:t>
            </a:r>
          </a:p>
          <a:p>
            <a:pPr marL="36900" indent="0" algn="ctr">
              <a:lnSpc>
                <a:spcPct val="150000"/>
              </a:lnSpc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Energia wewnętrzna układu </a:t>
            </a:r>
            <a:r>
              <a:rPr lang="pl-PL" sz="2400" b="1" i="1" dirty="0" smtClean="0">
                <a:solidFill>
                  <a:srgbClr val="92D050"/>
                </a:solidFill>
                <a:sym typeface="Mathematica1" panose="05000502060100000001" pitchFamily="2" charset="2"/>
              </a:rPr>
              <a:t>U</a:t>
            </a:r>
            <a:r>
              <a:rPr lang="pl-PL" sz="2400" dirty="0" smtClean="0">
                <a:sym typeface="Mathematica1" panose="05000502060100000001" pitchFamily="2" charset="2"/>
              </a:rPr>
              <a:t> </a:t>
            </a:r>
            <a:r>
              <a:rPr lang="pl-PL" sz="2400" dirty="0" smtClean="0">
                <a:solidFill>
                  <a:schemeClr val="tx1"/>
                </a:solidFill>
                <a:sym typeface="Mathematica1" panose="05000502060100000001" pitchFamily="2" charset="2"/>
              </a:rPr>
              <a:t>wzrasta, jeżeli układ pobiera energię w postaci ciepła </a:t>
            </a:r>
            <a:r>
              <a:rPr lang="pl-PL" sz="2400" b="1" i="1" dirty="0" smtClean="0">
                <a:solidFill>
                  <a:srgbClr val="92D050"/>
                </a:solidFill>
                <a:sym typeface="Mathematica1" panose="05000502060100000001" pitchFamily="2" charset="2"/>
              </a:rPr>
              <a:t>Q</a:t>
            </a:r>
            <a:r>
              <a:rPr lang="pl-PL" sz="2400" dirty="0" smtClean="0">
                <a:sym typeface="Mathematica1" panose="05000502060100000001" pitchFamily="2" charset="2"/>
              </a:rPr>
              <a:t>,           </a:t>
            </a:r>
            <a:r>
              <a:rPr lang="pl-PL" sz="2400" dirty="0" smtClean="0">
                <a:solidFill>
                  <a:schemeClr val="tx1"/>
                </a:solidFill>
                <a:sym typeface="Mathematica1" panose="05000502060100000001" pitchFamily="2" charset="2"/>
              </a:rPr>
              <a:t>i maleje, kiedy wykonuje on pracę </a:t>
            </a:r>
            <a:r>
              <a:rPr lang="pl-PL" sz="2400" b="1" i="1" dirty="0" smtClean="0">
                <a:solidFill>
                  <a:srgbClr val="92D050"/>
                </a:solidFill>
                <a:sym typeface="Mathematica1" panose="05000502060100000001" pitchFamily="2" charset="2"/>
              </a:rPr>
              <a:t>W</a:t>
            </a:r>
            <a:r>
              <a:rPr lang="pl-PL" sz="2400" dirty="0" smtClean="0">
                <a:sym typeface="Mathematica1" panose="05000502060100000001" pitchFamily="2" charset="2"/>
              </a:rPr>
              <a:t>.</a:t>
            </a:r>
            <a:endParaRPr lang="pl-PL" sz="2400" dirty="0" smtClean="0"/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r>
              <a:rPr lang="pl-PL" dirty="0" smtClean="0"/>
              <a:t>2018-11-16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65" cy="365125"/>
          </a:xfrm>
        </p:spPr>
        <p:txBody>
          <a:bodyPr/>
          <a:lstStyle/>
          <a:p>
            <a:r>
              <a:rPr lang="pl-PL" dirty="0" smtClean="0"/>
              <a:t>Interdyscyplinarne seminarium badawcze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80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636085"/>
            <a:ext cx="10353762" cy="49946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II zasada termodynamiki:</a:t>
            </a:r>
          </a:p>
          <a:p>
            <a:pPr marL="36900" indent="0" algn="ctr">
              <a:lnSpc>
                <a:spcPct val="150000"/>
              </a:lnSpc>
              <a:buNone/>
            </a:pPr>
            <a:r>
              <a:rPr lang="pl-PL" dirty="0" smtClean="0">
                <a:solidFill>
                  <a:schemeClr val="tx1"/>
                </a:solidFill>
              </a:rPr>
              <a:t>W </a:t>
            </a:r>
            <a:r>
              <a:rPr lang="pl-PL" dirty="0">
                <a:solidFill>
                  <a:schemeClr val="tx1"/>
                </a:solidFill>
              </a:rPr>
              <a:t>układzie termodynamicznym izolowanym istnieje funkcja stanu – </a:t>
            </a:r>
            <a:r>
              <a:rPr lang="pl-PL" dirty="0">
                <a:solidFill>
                  <a:srgbClr val="FFC000"/>
                </a:solidFill>
              </a:rPr>
              <a:t>entropia</a:t>
            </a:r>
            <a:r>
              <a:rPr lang="pl-PL" dirty="0">
                <a:solidFill>
                  <a:schemeClr val="tx1"/>
                </a:solidFill>
              </a:rPr>
              <a:t> – która nie maleje </a:t>
            </a:r>
            <a:r>
              <a:rPr lang="pl-PL" dirty="0" smtClean="0">
                <a:solidFill>
                  <a:schemeClr val="tx1"/>
                </a:solidFill>
              </a:rPr>
              <a:t>z czasem.</a:t>
            </a:r>
          </a:p>
          <a:p>
            <a:pPr marL="36900" indent="0" algn="ctr">
              <a:lnSpc>
                <a:spcPct val="150000"/>
              </a:lnSpc>
              <a:buNone/>
            </a:pPr>
            <a:r>
              <a:rPr lang="pl-PL" dirty="0" smtClean="0"/>
              <a:t>Lub:</a:t>
            </a:r>
          </a:p>
          <a:p>
            <a:pPr marL="36900" indent="0" algn="ctr">
              <a:lnSpc>
                <a:spcPct val="150000"/>
              </a:lnSpc>
              <a:buNone/>
            </a:pPr>
            <a:r>
              <a:rPr lang="pl-PL" dirty="0" smtClean="0">
                <a:solidFill>
                  <a:srgbClr val="FFC000"/>
                </a:solidFill>
              </a:rPr>
              <a:t>Entropia</a:t>
            </a:r>
            <a:r>
              <a:rPr lang="pl-PL" dirty="0" smtClean="0">
                <a:solidFill>
                  <a:schemeClr val="tx1"/>
                </a:solidFill>
              </a:rPr>
              <a:t> układu zamkniętego wzrasta w przemianach nieodwracalnych i nie zmienia się       w przemianach odwracalnych. Entropia nigdy nie maleje.</a:t>
            </a:r>
          </a:p>
          <a:p>
            <a:pPr marL="36900" indent="0">
              <a:lnSpc>
                <a:spcPct val="150000"/>
              </a:lnSpc>
              <a:buNone/>
            </a:pP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448800" y="6496348"/>
            <a:ext cx="2743200" cy="365125"/>
          </a:xfrm>
        </p:spPr>
        <p:txBody>
          <a:bodyPr/>
          <a:lstStyle/>
          <a:p>
            <a:r>
              <a:rPr lang="pl-PL" dirty="0" smtClean="0"/>
              <a:t>2018-11-16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6480447"/>
            <a:ext cx="6672865" cy="365125"/>
          </a:xfrm>
        </p:spPr>
        <p:txBody>
          <a:bodyPr/>
          <a:lstStyle/>
          <a:p>
            <a:r>
              <a:rPr lang="pl-PL" dirty="0" smtClean="0"/>
              <a:t>Interdyscyplinarne seminarium badawcze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66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643419"/>
            <a:ext cx="10353762" cy="502540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/>
                </a:solidFill>
              </a:rPr>
              <a:t>Egzergia: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w</a:t>
            </a:r>
            <a:r>
              <a:rPr lang="pl-PL" sz="2000" dirty="0" smtClean="0"/>
              <a:t> termodynamice służy jako miernik jakości energii czyli zdolność do wykonania pracy              w naturalnym otoczeniu, objętym działalnością wytwórczą człowieka; inaczej </a:t>
            </a:r>
            <a:r>
              <a:rPr lang="pl-PL" sz="2000" dirty="0" smtClean="0">
                <a:solidFill>
                  <a:srgbClr val="FFC000"/>
                </a:solidFill>
              </a:rPr>
              <a:t>użyteczna praca  </a:t>
            </a:r>
            <a:r>
              <a:rPr lang="pl-PL" sz="2000" dirty="0" smtClean="0"/>
              <a:t>w układzie, którego granicami jest otoczenie,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w</a:t>
            </a:r>
            <a:r>
              <a:rPr lang="pl-PL" sz="2000" dirty="0" smtClean="0"/>
              <a:t> odróżnieniu od energii </a:t>
            </a:r>
            <a:r>
              <a:rPr lang="pl-PL" sz="2000" dirty="0" smtClean="0">
                <a:solidFill>
                  <a:srgbClr val="FFC000"/>
                </a:solidFill>
              </a:rPr>
              <a:t>nie podlega </a:t>
            </a:r>
            <a:r>
              <a:rPr lang="pl-PL" sz="2000" dirty="0" smtClean="0"/>
              <a:t>prawu zachowania,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p</a:t>
            </a:r>
            <a:r>
              <a:rPr lang="pl-PL" sz="2000" dirty="0" smtClean="0"/>
              <a:t>oprzez procesy fizyczne, można ją przekształcić do jakiejkolwiek innej formy energii; wydajność owych procesów stanowi połączenie pomiędzy energią pierwotną a egzergią.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000" dirty="0"/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"/>
            </a:pPr>
            <a:r>
              <a:rPr lang="pl-PL" dirty="0" smtClean="0">
                <a:solidFill>
                  <a:schemeClr val="tx1"/>
                </a:solidFill>
              </a:rPr>
              <a:t>Anergia</a:t>
            </a:r>
            <a:r>
              <a:rPr lang="pl-PL" dirty="0" smtClean="0"/>
              <a:t> – nieużyteczna część energii, powstająca przy przekształcaniu energii pierwotnej.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448800" y="6497864"/>
            <a:ext cx="2743200" cy="365125"/>
          </a:xfrm>
        </p:spPr>
        <p:txBody>
          <a:bodyPr/>
          <a:lstStyle/>
          <a:p>
            <a:r>
              <a:rPr lang="pl-PL" dirty="0" smtClean="0"/>
              <a:t>2018-11-16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6497864"/>
            <a:ext cx="6672865" cy="365125"/>
          </a:xfrm>
        </p:spPr>
        <p:txBody>
          <a:bodyPr/>
          <a:lstStyle/>
          <a:p>
            <a:r>
              <a:rPr lang="pl-PL" dirty="0" smtClean="0"/>
              <a:t>Interdyscyplinarne seminarium badawcze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26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EROI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l-PL" dirty="0" smtClean="0">
                    <a:solidFill>
                      <a:srgbClr val="92D050"/>
                    </a:solidFill>
                  </a:rPr>
                  <a:t>EROI</a:t>
                </a:r>
                <a:r>
                  <a:rPr lang="pl-PL" dirty="0" smtClean="0"/>
                  <a:t>, </a:t>
                </a:r>
                <a:r>
                  <a:rPr lang="pl-PL" dirty="0" smtClean="0">
                    <a:solidFill>
                      <a:srgbClr val="92D050"/>
                    </a:solidFill>
                  </a:rPr>
                  <a:t>EROEI</a:t>
                </a:r>
                <a:r>
                  <a:rPr lang="pl-PL" dirty="0" smtClean="0"/>
                  <a:t> (Energy </a:t>
                </a:r>
                <a:r>
                  <a:rPr lang="pl-PL" dirty="0" err="1" smtClean="0"/>
                  <a:t>Returned</a:t>
                </a:r>
                <a:r>
                  <a:rPr lang="pl-PL" dirty="0" smtClean="0"/>
                  <a:t> On Energy </a:t>
                </a:r>
                <a:r>
                  <a:rPr lang="pl-PL" dirty="0" err="1" smtClean="0"/>
                  <a:t>Invested</a:t>
                </a:r>
                <a:r>
                  <a:rPr lang="pl-PL" dirty="0" smtClean="0"/>
                  <a:t>) lub </a:t>
                </a:r>
                <a:r>
                  <a:rPr lang="pl-PL" dirty="0" smtClean="0">
                    <a:solidFill>
                      <a:srgbClr val="92D050"/>
                    </a:solidFill>
                  </a:rPr>
                  <a:t>WZZE</a:t>
                </a:r>
                <a:r>
                  <a:rPr lang="pl-PL" dirty="0" smtClean="0"/>
                  <a:t> (Współczynnik Zwrotu Zainwestowanej Energii) jest termodynamicznym współczynnikiem, mierzącym stosunek uzyskanej ilości użytecznej energii (egzergii) do ilości egzergii wykorzystanej, aby tę energię uzyskać:</a:t>
                </a:r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l-PL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pl-PL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pl-PL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sub>
                          </m:sSub>
                        </m:den>
                      </m:f>
                      <m:r>
                        <a:rPr lang="pl-PL" sz="28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pl-PL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6900" indent="0">
                  <a:buNone/>
                </a:pPr>
                <a:r>
                  <a:rPr lang="pl-PL" dirty="0"/>
                  <a:t>g</a:t>
                </a:r>
                <a:r>
                  <a:rPr lang="pl-PL" dirty="0" smtClean="0"/>
                  <a:t>dzie:</a:t>
                </a:r>
              </a:p>
              <a:p>
                <a:pPr marL="369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pl-PL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pl-PL" dirty="0" smtClean="0"/>
                  <a:t> - energia zwrócona,</a:t>
                </a:r>
              </a:p>
              <a:p>
                <a:pPr marL="369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pl-PL" b="1" i="1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r>
                  <a:rPr lang="pl-PL" dirty="0" smtClean="0"/>
                  <a:t> - energia zainwestowana.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pl-PL" dirty="0" smtClean="0"/>
              <a:t>2018-11-16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65" cy="365125"/>
          </a:xfrm>
        </p:spPr>
        <p:txBody>
          <a:bodyPr/>
          <a:lstStyle/>
          <a:p>
            <a:r>
              <a:rPr lang="pl-PL" dirty="0" smtClean="0"/>
              <a:t>Interdyscyplinarne seminarium badawcze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4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emny błękit">
  <a:themeElements>
    <a:clrScheme name="Ciemny błękit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Ciemny błękit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emny błęki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TM04033929[[fn=Ciemny błękit]]</Template>
  <TotalTime>1822</TotalTime>
  <Words>910</Words>
  <Application>Microsoft Office PowerPoint</Application>
  <PresentationFormat>Panoramiczny</PresentationFormat>
  <Paragraphs>115</Paragraphs>
  <Slides>15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Calisto MT</vt:lpstr>
      <vt:lpstr>Cambria Math</vt:lpstr>
      <vt:lpstr>Mathematica1</vt:lpstr>
      <vt:lpstr>Trebuchet MS</vt:lpstr>
      <vt:lpstr>Wingdings 2</vt:lpstr>
      <vt:lpstr>Ciemny błękit</vt:lpstr>
      <vt:lpstr>Ekonomiczno–energetyczny współczynnik EROI  jako sposób oceny efektywności źródeł energii</vt:lpstr>
      <vt:lpstr>Energia</vt:lpstr>
      <vt:lpstr>Prezentacja programu PowerPoint</vt:lpstr>
      <vt:lpstr>Prezentacja programu PowerPoint</vt:lpstr>
      <vt:lpstr>Prezentacja programu PowerPoint</vt:lpstr>
      <vt:lpstr>Trochę termodynamiki</vt:lpstr>
      <vt:lpstr>Prezentacja programu PowerPoint</vt:lpstr>
      <vt:lpstr>Prezentacja programu PowerPoint</vt:lpstr>
      <vt:lpstr>EROI</vt:lpstr>
      <vt:lpstr>Cele badawcze</vt:lpstr>
      <vt:lpstr>Hipotezy badawcze</vt:lpstr>
      <vt:lpstr>Proponowane metody badawcze</vt:lpstr>
      <vt:lpstr>Aktualny stan badań</vt:lpstr>
      <vt:lpstr>Prezentacja programu PowerPoint</vt:lpstr>
      <vt:lpstr>Współczynnik EROI różnych źródeł energii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Ekonomiczno–energetyczny współczynnik EROI i sposób na porównanie efektywności źródeł energii</dc:title>
  <dc:creator>HP</dc:creator>
  <cp:lastModifiedBy>HP</cp:lastModifiedBy>
  <cp:revision>166</cp:revision>
  <dcterms:created xsi:type="dcterms:W3CDTF">2018-11-14T21:29:17Z</dcterms:created>
  <dcterms:modified xsi:type="dcterms:W3CDTF">2019-04-20T22:31:18Z</dcterms:modified>
</cp:coreProperties>
</file>